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slideLayouts/slideLayout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182" r:id="rId2"/>
    <p:sldMasterId id="2147484197" r:id="rId3"/>
    <p:sldMasterId id="2147484209" r:id="rId4"/>
    <p:sldMasterId id="2147484224" r:id="rId5"/>
    <p:sldMasterId id="2147484239" r:id="rId6"/>
    <p:sldMasterId id="2147484254" r:id="rId7"/>
    <p:sldMasterId id="2147484266" r:id="rId8"/>
    <p:sldMasterId id="2147484281" r:id="rId9"/>
    <p:sldMasterId id="2147484296" r:id="rId10"/>
    <p:sldMasterId id="2147484321" r:id="rId11"/>
    <p:sldMasterId id="2147484324" r:id="rId12"/>
    <p:sldMasterId id="2147484334" r:id="rId13"/>
    <p:sldMasterId id="2147484344" r:id="rId14"/>
    <p:sldMasterId id="2147484359" r:id="rId15"/>
  </p:sldMasterIdLst>
  <p:notesMasterIdLst>
    <p:notesMasterId r:id="rId72"/>
  </p:notesMasterIdLst>
  <p:handoutMasterIdLst>
    <p:handoutMasterId r:id="rId73"/>
  </p:handoutMasterIdLst>
  <p:sldIdLst>
    <p:sldId id="257" r:id="rId16"/>
    <p:sldId id="264" r:id="rId17"/>
    <p:sldId id="320" r:id="rId18"/>
    <p:sldId id="270" r:id="rId19"/>
    <p:sldId id="319" r:id="rId20"/>
    <p:sldId id="272" r:id="rId21"/>
    <p:sldId id="273" r:id="rId22"/>
    <p:sldId id="277" r:id="rId23"/>
    <p:sldId id="278" r:id="rId24"/>
    <p:sldId id="279" r:id="rId25"/>
    <p:sldId id="280" r:id="rId26"/>
    <p:sldId id="281" r:id="rId27"/>
    <p:sldId id="285" r:id="rId28"/>
    <p:sldId id="370" r:id="rId29"/>
    <p:sldId id="287" r:id="rId30"/>
    <p:sldId id="288" r:id="rId31"/>
    <p:sldId id="318" r:id="rId32"/>
    <p:sldId id="290" r:id="rId33"/>
    <p:sldId id="291" r:id="rId34"/>
    <p:sldId id="349" r:id="rId35"/>
    <p:sldId id="350" r:id="rId36"/>
    <p:sldId id="371" r:id="rId37"/>
    <p:sldId id="322" r:id="rId38"/>
    <p:sldId id="324" r:id="rId39"/>
    <p:sldId id="332" r:id="rId40"/>
    <p:sldId id="334" r:id="rId41"/>
    <p:sldId id="335" r:id="rId42"/>
    <p:sldId id="336" r:id="rId43"/>
    <p:sldId id="338" r:id="rId44"/>
    <p:sldId id="340" r:id="rId45"/>
    <p:sldId id="343" r:id="rId46"/>
    <p:sldId id="344" r:id="rId47"/>
    <p:sldId id="341" r:id="rId48"/>
    <p:sldId id="303" r:id="rId49"/>
    <p:sldId id="304" r:id="rId50"/>
    <p:sldId id="308" r:id="rId51"/>
    <p:sldId id="309" r:id="rId52"/>
    <p:sldId id="367" r:id="rId53"/>
    <p:sldId id="368" r:id="rId54"/>
    <p:sldId id="369" r:id="rId55"/>
    <p:sldId id="351" r:id="rId56"/>
    <p:sldId id="373" r:id="rId57"/>
    <p:sldId id="374" r:id="rId58"/>
    <p:sldId id="375" r:id="rId59"/>
    <p:sldId id="345" r:id="rId60"/>
    <p:sldId id="352" r:id="rId61"/>
    <p:sldId id="356" r:id="rId62"/>
    <p:sldId id="353" r:id="rId63"/>
    <p:sldId id="354" r:id="rId64"/>
    <p:sldId id="357" r:id="rId65"/>
    <p:sldId id="372" r:id="rId66"/>
    <p:sldId id="315" r:id="rId67"/>
    <p:sldId id="316" r:id="rId68"/>
    <p:sldId id="317" r:id="rId69"/>
    <p:sldId id="348" r:id="rId70"/>
    <p:sldId id="263" r:id="rId71"/>
  </p:sldIdLst>
  <p:sldSz cx="9144000" cy="6858000" type="screen4x3"/>
  <p:notesSz cx="6669088" cy="9926638"/>
  <p:defaultTextStyle>
    <a:defPPr>
      <a:defRPr lang="en-GB"/>
    </a:defPPr>
    <a:lvl1pPr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7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D8038-F4C2-452F-8F5F-4B979DDDB504}" type="datetimeFigureOut">
              <a:rPr lang="en-GB" smtClean="0"/>
              <a:pPr/>
              <a:t>31/05/2016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A78B9-4098-4079-B03E-CB83A85F1C4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1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4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4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E0DB30-E347-F441-AF02-9DE71AB320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15418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700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237732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850" y="655161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  <a:ea typeface="+mn-ea"/>
                <a:cs typeface="+mn-cs"/>
              </a:rPr>
              <a:t>© Crown copyright   Met Office</a:t>
            </a:r>
            <a:endParaRPr lang="en-GB" sz="1400" dirty="0">
              <a:solidFill>
                <a:srgbClr val="FFFFFF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578225"/>
            <a:ext cx="8591550" cy="20193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Section slide heading Arial 40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645150"/>
            <a:ext cx="7896225" cy="6635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Section slide subtitle heading Arial 20</a:t>
            </a:r>
          </a:p>
        </p:txBody>
      </p:sp>
    </p:spTree>
  </p:cSld>
  <p:clrMapOvr>
    <a:masterClrMapping/>
  </p:clrMapOvr>
  <p:transition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23850" y="655161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  <a:ea typeface="+mn-ea"/>
                <a:cs typeface="+mn-cs"/>
              </a:rPr>
              <a:t>© Crown copyright   Met Office</a:t>
            </a:r>
            <a:endParaRPr lang="en-GB" sz="1400" dirty="0">
              <a:solidFill>
                <a:srgbClr val="FFFFFF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578225"/>
            <a:ext cx="8591550" cy="2019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645150"/>
            <a:ext cx="7896225" cy="6635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Section slide subtitle heading Arial 20</a:t>
            </a:r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700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237732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9" y="196301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1841968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31" y="57875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31" y="154118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4024876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7486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4" y="133754"/>
            <a:ext cx="1595101" cy="1459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753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04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2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2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680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3530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9442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607700"/>
            <a:ext cx="6912768" cy="905711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237732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9" y="196301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1841968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31" y="57875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31" y="154118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4024876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7486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4" y="133754"/>
            <a:ext cx="1595101" cy="1459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753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04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2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2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680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3530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9442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38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38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5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38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38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5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12768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12768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79" y="1963014"/>
            <a:ext cx="6912629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1841968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3" y="1774826"/>
            <a:ext cx="3409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850" y="1774826"/>
            <a:ext cx="3409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31" y="578750"/>
            <a:ext cx="6840760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title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31" y="1541182"/>
            <a:ext cx="6840760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123880" y="1963014"/>
            <a:ext cx="6840612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="" xmlns:p14="http://schemas.microsoft.com/office/powerpoint/2010/main" val="4024876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3728" y="349250"/>
            <a:ext cx="1743075" cy="595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349250"/>
            <a:ext cx="5076825" cy="595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7486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  <p:pic>
        <p:nvPicPr>
          <p:cNvPr id="4" name="Picture 3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4" y="133754"/>
            <a:ext cx="1595101" cy="1459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753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23728" y="578750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Alternative content slide 2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123728" y="1541182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0432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2" y="4005064"/>
            <a:ext cx="6984776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1522" y="4967496"/>
            <a:ext cx="6984776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680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9250"/>
            <a:ext cx="6972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0" y="1774826"/>
            <a:ext cx="6972300" cy="452596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14500" y="349250"/>
            <a:ext cx="6972300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916832"/>
            <a:ext cx="4968552" cy="1152128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</a:t>
            </a:r>
            <a:br>
              <a:rPr lang="en-GB" dirty="0" smtClean="0"/>
            </a:br>
            <a:r>
              <a:rPr lang="en-GB" dirty="0" smtClean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3530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4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4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7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878347"/>
            <a:ext cx="4968552" cy="165618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Questions </a:t>
            </a:r>
            <a:br>
              <a:rPr lang="en-GB" dirty="0" smtClean="0"/>
            </a:br>
            <a:r>
              <a:rPr lang="en-GB" dirty="0" smtClean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9442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44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41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12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3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3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75" r:id="rId1"/>
    <p:sldLayoutId id="2147484174" r:id="rId2"/>
    <p:sldLayoutId id="2147484176" r:id="rId3"/>
    <p:sldLayoutId id="2147484173" r:id="rId4"/>
    <p:sldLayoutId id="2147484181" r:id="rId5"/>
    <p:sldLayoutId id="2147484177" r:id="rId6"/>
    <p:sldLayoutId id="2147484178" r:id="rId7"/>
    <p:sldLayoutId id="2147484179" r:id="rId8"/>
    <p:sldLayoutId id="2147484180" r:id="rId9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GB" sz="70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</a:p>
        </p:txBody>
      </p:sp>
      <p:pic>
        <p:nvPicPr>
          <p:cNvPr id="3077" name="Picture 5" descr="metoffice2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7478" y="115888"/>
            <a:ext cx="7842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7663"/>
            <a:ext cx="693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773238"/>
            <a:ext cx="69342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22" r:id="rId1"/>
    <p:sldLayoutId id="2147484323" r:id="rId2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rgbClr val="FFFFFF"/>
                </a:solidFill>
              </a:ln>
              <a:solidFill>
                <a:srgbClr val="00ADD0"/>
              </a:solidFill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38113"/>
            <a:ext cx="157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5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0" y="6551613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5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5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0" y="6551613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  <p:sldLayoutId id="2147484371" r:id="rId12"/>
    <p:sldLayoutId id="2147484372" r:id="rId13"/>
    <p:sldLayoutId id="214748437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35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metoffice2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443" y="115888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6"/>
            <a:ext cx="6972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3" y="6551619"/>
            <a:ext cx="2894013" cy="2301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  <a:cs typeface="+mn-cs"/>
              </a:rPr>
              <a:t>© Crown copyright   Met Office</a:t>
            </a:r>
            <a:endParaRPr lang="en-GB" dirty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-chem-phys.net/special_issue354.html" TargetMode="Externa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Scientific Applications of airborne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Franco Marenco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23880" y="1963014"/>
            <a:ext cx="6840612" cy="529882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ECARS 1st Summer School on Atmospheric remote sensing: challenges and applications, Bucharest, 23 May – 3 June 2016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083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1714500" y="320679"/>
            <a:ext cx="6972300" cy="1279525"/>
          </a:xfrm>
        </p:spPr>
        <p:txBody>
          <a:bodyPr/>
          <a:lstStyle/>
          <a:p>
            <a:r>
              <a:rPr lang="en-GB" sz="3600" smtClean="0"/>
              <a:t>Volcanic ash: Satellite and modelling products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2262188"/>
            <a:ext cx="3135312" cy="4191000"/>
            <a:chOff x="113" y="981"/>
            <a:chExt cx="1975" cy="2640"/>
          </a:xfrm>
        </p:grpSpPr>
        <p:pic>
          <p:nvPicPr>
            <p:cNvPr id="74756" name="Picture 4" descr="EEEW41_201005130900"/>
            <p:cNvPicPr>
              <a:picLocks noChangeAspect="1" noChangeArrowheads="1"/>
            </p:cNvPicPr>
            <p:nvPr/>
          </p:nvPicPr>
          <p:blipFill>
            <a:blip r:embed="rId2" cstate="print"/>
            <a:srcRect r="23438" b="18750"/>
            <a:stretch>
              <a:fillRect/>
            </a:stretch>
          </p:blipFill>
          <p:spPr bwMode="auto">
            <a:xfrm>
              <a:off x="113" y="1344"/>
              <a:ext cx="1975" cy="2277"/>
            </a:xfrm>
            <a:prstGeom prst="rect">
              <a:avLst/>
            </a:prstGeom>
            <a:noFill/>
          </p:spPr>
        </p:pic>
        <p:sp>
          <p:nvSpPr>
            <p:cNvPr id="74757" name="Text Box 5"/>
            <p:cNvSpPr txBox="1">
              <a:spLocks noChangeArrowheads="1"/>
            </p:cNvSpPr>
            <p:nvPr/>
          </p:nvSpPr>
          <p:spPr bwMode="auto">
            <a:xfrm>
              <a:off x="340" y="981"/>
              <a:ext cx="1427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008000"/>
                  </a:solidFill>
                  <a:ea typeface="+mn-ea"/>
                  <a:cs typeface="+mn-cs"/>
                </a:rPr>
                <a:t>Dust RGB: useful</a:t>
              </a:r>
            </a:p>
            <a:p>
              <a:r>
                <a:rPr lang="en-GB" sz="2000" smtClean="0">
                  <a:solidFill>
                    <a:srgbClr val="008000"/>
                  </a:solidFill>
                  <a:ea typeface="+mn-ea"/>
                  <a:cs typeface="+mn-cs"/>
                </a:rPr>
                <a:t>qualitative product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5376" y="1498600"/>
            <a:ext cx="5375277" cy="2578100"/>
            <a:chOff x="2290" y="935"/>
            <a:chExt cx="3386" cy="1624"/>
          </a:xfrm>
        </p:grpSpPr>
        <p:pic>
          <p:nvPicPr>
            <p:cNvPr id="74759" name="Picture 7" descr="EAEN91_2010051309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0" y="935"/>
              <a:ext cx="1889" cy="1624"/>
            </a:xfrm>
            <a:prstGeom prst="rect">
              <a:avLst/>
            </a:prstGeom>
            <a:noFill/>
          </p:spPr>
        </p:pic>
        <p:sp>
          <p:nvSpPr>
            <p:cNvPr id="74760" name="Text Box 8"/>
            <p:cNvSpPr txBox="1">
              <a:spLocks noChangeArrowheads="1"/>
            </p:cNvSpPr>
            <p:nvPr/>
          </p:nvSpPr>
          <p:spPr bwMode="auto">
            <a:xfrm>
              <a:off x="4195" y="1026"/>
              <a:ext cx="1481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008000"/>
                  </a:solidFill>
                  <a:ea typeface="+mn-ea"/>
                  <a:cs typeface="+mn-cs"/>
                </a:rPr>
                <a:t>Improved ash</a:t>
              </a:r>
            </a:p>
            <a:p>
              <a:r>
                <a:rPr lang="en-GB" sz="2000" smtClean="0">
                  <a:solidFill>
                    <a:srgbClr val="008000"/>
                  </a:solidFill>
                  <a:ea typeface="+mn-ea"/>
                  <a:cs typeface="+mn-cs"/>
                </a:rPr>
                <a:t>detection algorithm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932366" y="3989394"/>
            <a:ext cx="4103687" cy="2852737"/>
            <a:chOff x="2562" y="1933"/>
            <a:chExt cx="2585" cy="1797"/>
          </a:xfrm>
        </p:grpSpPr>
        <p:pic>
          <p:nvPicPr>
            <p:cNvPr id="74762" name="Picture 10" descr="auto-BGR-FL000-200-201004140600-2010041518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2" y="1933"/>
              <a:ext cx="2585" cy="1797"/>
            </a:xfrm>
            <a:prstGeom prst="rect">
              <a:avLst/>
            </a:prstGeom>
            <a:noFill/>
          </p:spPr>
        </p:pic>
        <p:sp>
          <p:nvSpPr>
            <p:cNvPr id="74763" name="Text Box 11"/>
            <p:cNvSpPr txBox="1">
              <a:spLocks noChangeArrowheads="1"/>
            </p:cNvSpPr>
            <p:nvPr/>
          </p:nvSpPr>
          <p:spPr bwMode="auto">
            <a:xfrm>
              <a:off x="2626" y="2347"/>
              <a:ext cx="1542" cy="1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smtClean="0">
                  <a:solidFill>
                    <a:srgbClr val="000000"/>
                  </a:solidFill>
                  <a:ea typeface="+mn-ea"/>
                  <a:cs typeface="+mn-cs"/>
                </a:rPr>
                <a:t>NAME MODEL OUTPUT</a:t>
              </a:r>
            </a:p>
          </p:txBody>
        </p:sp>
      </p:grp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7385050" y="5670556"/>
            <a:ext cx="1439863" cy="6588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61925">
              <a:lnSpc>
                <a:spcPct val="100000"/>
              </a:lnSpc>
            </a:pPr>
            <a:r>
              <a:rPr lang="en-GB" sz="1200" b="1" smtClean="0">
                <a:solidFill>
                  <a:srgbClr val="FF3300"/>
                </a:solidFill>
                <a:ea typeface="+mn-ea"/>
                <a:cs typeface="+mn-cs"/>
              </a:rPr>
              <a:t>200-2000 </a:t>
            </a:r>
            <a:r>
              <a:rPr lang="el-GR" sz="1200" b="1" smtClean="0">
                <a:solidFill>
                  <a:srgbClr val="FF3300"/>
                </a:solidFill>
                <a:ea typeface="+mn-ea"/>
                <a:cs typeface="Arial" charset="0"/>
              </a:rPr>
              <a:t>μ</a:t>
            </a:r>
            <a:r>
              <a:rPr lang="en-GB" sz="1200" b="1" smtClean="0">
                <a:solidFill>
                  <a:srgbClr val="FF3300"/>
                </a:solidFill>
                <a:ea typeface="+mn-ea"/>
                <a:cs typeface="Arial" charset="0"/>
              </a:rPr>
              <a:t>g/m</a:t>
            </a:r>
            <a:r>
              <a:rPr lang="en-GB" sz="1200" b="1" baseline="30000" smtClean="0">
                <a:solidFill>
                  <a:srgbClr val="FF3300"/>
                </a:solidFill>
                <a:ea typeface="+mn-ea"/>
                <a:cs typeface="Arial" charset="0"/>
              </a:rPr>
              <a:t>3</a:t>
            </a:r>
          </a:p>
          <a:p>
            <a:pPr marL="180975" indent="-161925">
              <a:lnSpc>
                <a:spcPct val="100000"/>
              </a:lnSpc>
              <a:buSzPct val="150000"/>
              <a:buFont typeface="Wingdings" pitchFamily="2" charset="2"/>
              <a:buNone/>
            </a:pPr>
            <a:r>
              <a:rPr lang="en-GB" sz="1200" b="1" smtClean="0">
                <a:solidFill>
                  <a:srgbClr val="808080"/>
                </a:solidFill>
                <a:ea typeface="+mn-ea"/>
                <a:cs typeface="+mn-cs"/>
              </a:rPr>
              <a:t>2000-4000 </a:t>
            </a:r>
            <a:r>
              <a:rPr lang="el-GR" sz="1200" b="1" smtClean="0">
                <a:solidFill>
                  <a:srgbClr val="808080"/>
                </a:solidFill>
                <a:ea typeface="+mn-ea"/>
                <a:cs typeface="+mn-cs"/>
              </a:rPr>
              <a:t>μ</a:t>
            </a:r>
            <a:r>
              <a:rPr lang="en-GB" sz="1200" b="1" smtClean="0">
                <a:solidFill>
                  <a:srgbClr val="808080"/>
                </a:solidFill>
                <a:ea typeface="+mn-ea"/>
                <a:cs typeface="+mn-cs"/>
              </a:rPr>
              <a:t>g/m</a:t>
            </a:r>
            <a:r>
              <a:rPr lang="en-GB" sz="1200" b="1" baseline="30000" smtClean="0">
                <a:solidFill>
                  <a:srgbClr val="808080"/>
                </a:solidFill>
                <a:ea typeface="+mn-ea"/>
                <a:cs typeface="+mn-cs"/>
              </a:rPr>
              <a:t>3</a:t>
            </a:r>
            <a:endParaRPr lang="el-GR" sz="1200" b="1" baseline="30000" smtClean="0">
              <a:solidFill>
                <a:srgbClr val="808080"/>
              </a:solidFill>
              <a:ea typeface="+mn-ea"/>
              <a:cs typeface="+mn-cs"/>
            </a:endParaRPr>
          </a:p>
          <a:p>
            <a:pPr marL="180975" indent="-161925">
              <a:lnSpc>
                <a:spcPct val="100000"/>
              </a:lnSpc>
              <a:buSzPct val="150000"/>
              <a:buFont typeface="Wingdings" pitchFamily="2" charset="2"/>
              <a:buNone/>
            </a:pPr>
            <a:r>
              <a:rPr lang="en-GB" sz="1200" b="1" smtClean="0">
                <a:solidFill>
                  <a:srgbClr val="000000"/>
                </a:solidFill>
                <a:ea typeface="+mn-ea"/>
                <a:cs typeface="+mn-cs"/>
              </a:rPr>
              <a:t>&gt;4000 </a:t>
            </a:r>
            <a:r>
              <a:rPr lang="el-GR" sz="1200" b="1" smtClean="0">
                <a:solidFill>
                  <a:srgbClr val="000000"/>
                </a:solidFill>
                <a:ea typeface="+mn-ea"/>
                <a:cs typeface="+mn-cs"/>
              </a:rPr>
              <a:t>μ</a:t>
            </a:r>
            <a:r>
              <a:rPr lang="en-GB" sz="1200" b="1" smtClean="0">
                <a:solidFill>
                  <a:srgbClr val="000000"/>
                </a:solidFill>
                <a:ea typeface="+mn-ea"/>
                <a:cs typeface="+mn-cs"/>
              </a:rPr>
              <a:t>g/m</a:t>
            </a:r>
            <a:r>
              <a:rPr lang="en-GB" sz="1200" b="1" baseline="30000" smtClean="0">
                <a:solidFill>
                  <a:srgbClr val="000000"/>
                </a:solidFill>
                <a:ea typeface="+mn-ea"/>
                <a:cs typeface="+mn-cs"/>
              </a:rPr>
              <a:t>3</a:t>
            </a:r>
            <a:endParaRPr lang="el-GR" sz="1200" b="1" baseline="300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/>
          </p:cNvSpPr>
          <p:nvPr/>
        </p:nvSpPr>
        <p:spPr bwMode="auto">
          <a:xfrm>
            <a:off x="1692276" y="188919"/>
            <a:ext cx="69723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3600" smtClean="0">
                <a:solidFill>
                  <a:srgbClr val="000000"/>
                </a:solidFill>
                <a:ea typeface="+mn-ea"/>
                <a:cs typeface="+mn-cs"/>
              </a:rPr>
              <a:t>Lidar concentration estimates</a:t>
            </a:r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468313" y="1844681"/>
          <a:ext cx="1079500" cy="720725"/>
        </p:xfrm>
        <a:graphic>
          <a:graphicData uri="http://schemas.openxmlformats.org/presentationml/2006/ole">
            <p:oleObj spid="_x0000_s2050" name="Equation" r:id="rId3" imgW="647640" imgH="431640" progId="Equation.3">
              <p:embed/>
            </p:oleObj>
          </a:graphicData>
        </a:graphic>
      </p:graphicFrame>
      <p:graphicFrame>
        <p:nvGraphicFramePr>
          <p:cNvPr id="42025" name="Group 41"/>
          <p:cNvGraphicFramePr>
            <a:graphicFrameLocks noGrp="1"/>
          </p:cNvGraphicFramePr>
          <p:nvPr/>
        </p:nvGraphicFramePr>
        <p:xfrm>
          <a:off x="1978028" y="908050"/>
          <a:ext cx="1946275" cy="2099501"/>
        </p:xfrm>
        <a:graphic>
          <a:graphicData uri="http://schemas.openxmlformats.org/drawingml/2006/table">
            <a:tbl>
              <a:tblPr/>
              <a:tblGrid>
                <a:gridCol w="763588"/>
                <a:gridCol w="511175"/>
                <a:gridCol w="671512"/>
              </a:tblGrid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Date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GB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</a:t>
                      </a:r>
                      <a:r>
                        <a:rPr kumimoji="0" lang="en-GB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/g)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0.65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0.97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0.78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0.72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 May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0.75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0.74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20680" y="3357569"/>
            <a:ext cx="3373439" cy="2808287"/>
            <a:chOff x="301" y="1933"/>
            <a:chExt cx="2125" cy="1769"/>
          </a:xfrm>
        </p:grpSpPr>
        <p:pic>
          <p:nvPicPr>
            <p:cNvPr id="42027" name="Picture 43" descr="jgr_di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" y="1933"/>
              <a:ext cx="1769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8" name="Text Box 44"/>
            <p:cNvSpPr txBox="1">
              <a:spLocks noChangeArrowheads="1"/>
            </p:cNvSpPr>
            <p:nvPr/>
          </p:nvSpPr>
          <p:spPr bwMode="auto">
            <a:xfrm rot="16200000">
              <a:off x="-290" y="2605"/>
              <a:ext cx="1586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i="1" smtClean="0">
                  <a:solidFill>
                    <a:srgbClr val="99CC00"/>
                  </a:solidFill>
                  <a:ea typeface="+mn-ea"/>
                  <a:cs typeface="+mn-cs"/>
                </a:rPr>
                <a:t>courtesy of B. Johnson (MO),</a:t>
              </a:r>
            </a:p>
            <a:p>
              <a:r>
                <a:rPr lang="en-GB" sz="1400" i="1" smtClean="0">
                  <a:solidFill>
                    <a:srgbClr val="99CC00"/>
                  </a:solidFill>
                  <a:ea typeface="+mn-ea"/>
                  <a:cs typeface="+mn-cs"/>
                </a:rPr>
                <a:t>and J. Dorsey + M. Gallagher</a:t>
              </a:r>
            </a:p>
            <a:p>
              <a:r>
                <a:rPr lang="en-GB" sz="1400" i="1" smtClean="0">
                  <a:solidFill>
                    <a:srgbClr val="99CC00"/>
                  </a:solidFill>
                  <a:ea typeface="+mn-ea"/>
                  <a:cs typeface="+mn-cs"/>
                </a:rPr>
                <a:t>(University of Manchester)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763713" y="720731"/>
            <a:ext cx="7089775" cy="6092825"/>
            <a:chOff x="1111" y="454"/>
            <a:chExt cx="4466" cy="3838"/>
          </a:xfrm>
        </p:grpSpPr>
        <p:pic>
          <p:nvPicPr>
            <p:cNvPr id="41991" name="Picture 7" descr="03_con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9" y="454"/>
              <a:ext cx="2788" cy="3838"/>
            </a:xfrm>
            <a:prstGeom prst="rect">
              <a:avLst/>
            </a:prstGeom>
            <a:noFill/>
          </p:spPr>
        </p:pic>
        <p:sp>
          <p:nvSpPr>
            <p:cNvPr id="41990" name="Text Box 6"/>
            <p:cNvSpPr txBox="1">
              <a:spLocks noChangeArrowheads="1"/>
            </p:cNvSpPr>
            <p:nvPr/>
          </p:nvSpPr>
          <p:spPr bwMode="auto">
            <a:xfrm>
              <a:off x="1111" y="3974"/>
              <a:ext cx="176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</a:pPr>
              <a:r>
                <a:rPr lang="en-GB" sz="1800" smtClean="0">
                  <a:solidFill>
                    <a:srgbClr val="3399FF"/>
                  </a:solidFill>
                  <a:ea typeface="+mn-ea"/>
                  <a:cs typeface="+mn-cs"/>
                </a:rPr>
                <a:t>Uncertainty: ~ factor of 2</a:t>
              </a:r>
            </a:p>
          </p:txBody>
        </p:sp>
      </p:grpSp>
      <p:sp>
        <p:nvSpPr>
          <p:cNvPr id="42029" name="Freeform 45"/>
          <p:cNvSpPr>
            <a:spLocks/>
          </p:cNvSpPr>
          <p:nvPr/>
        </p:nvSpPr>
        <p:spPr bwMode="auto">
          <a:xfrm rot="-2971347">
            <a:off x="2118521" y="3218660"/>
            <a:ext cx="512763" cy="69850"/>
          </a:xfrm>
          <a:custGeom>
            <a:avLst/>
            <a:gdLst/>
            <a:ahLst/>
            <a:cxnLst>
              <a:cxn ang="0">
                <a:pos x="0" y="870"/>
              </a:cxn>
              <a:cxn ang="0">
                <a:pos x="273" y="144"/>
              </a:cxn>
              <a:cxn ang="0">
                <a:pos x="590" y="8"/>
              </a:cxn>
            </a:cxnLst>
            <a:rect l="0" t="0" r="r" b="b"/>
            <a:pathLst>
              <a:path w="590" h="870">
                <a:moveTo>
                  <a:pt x="0" y="870"/>
                </a:moveTo>
                <a:cubicBezTo>
                  <a:pt x="87" y="579"/>
                  <a:pt x="175" y="288"/>
                  <a:pt x="273" y="144"/>
                </a:cubicBezTo>
                <a:cubicBezTo>
                  <a:pt x="371" y="0"/>
                  <a:pt x="480" y="4"/>
                  <a:pt x="590" y="8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 smtClean="0">
              <a:solidFill>
                <a:srgbClr val="B9DB0E"/>
              </a:solidFill>
              <a:ea typeface="+mn-ea"/>
              <a:cs typeface="+mn-cs"/>
            </a:endParaRPr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>
            <a:off x="3978278" y="1714500"/>
            <a:ext cx="512763" cy="69850"/>
          </a:xfrm>
          <a:custGeom>
            <a:avLst/>
            <a:gdLst/>
            <a:ahLst/>
            <a:cxnLst>
              <a:cxn ang="0">
                <a:pos x="0" y="870"/>
              </a:cxn>
              <a:cxn ang="0">
                <a:pos x="273" y="144"/>
              </a:cxn>
              <a:cxn ang="0">
                <a:pos x="590" y="8"/>
              </a:cxn>
            </a:cxnLst>
            <a:rect l="0" t="0" r="r" b="b"/>
            <a:pathLst>
              <a:path w="590" h="870">
                <a:moveTo>
                  <a:pt x="0" y="870"/>
                </a:moveTo>
                <a:cubicBezTo>
                  <a:pt x="87" y="579"/>
                  <a:pt x="175" y="288"/>
                  <a:pt x="273" y="144"/>
                </a:cubicBezTo>
                <a:cubicBezTo>
                  <a:pt x="371" y="0"/>
                  <a:pt x="480" y="4"/>
                  <a:pt x="590" y="8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 smtClean="0">
              <a:solidFill>
                <a:srgbClr val="B9DB0E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23853" y="1916119"/>
            <a:ext cx="3816350" cy="329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en-GB" sz="2800" smtClean="0">
                <a:solidFill>
                  <a:srgbClr val="3399FF"/>
                </a:solidFill>
                <a:ea typeface="+mn-ea"/>
                <a:cs typeface="+mn-cs"/>
              </a:rPr>
              <a:t>reasonable overall magnitude</a:t>
            </a:r>
          </a:p>
          <a:p>
            <a:pPr marL="266700" indent="-266700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en-GB" sz="2800" smtClean="0">
                <a:solidFill>
                  <a:srgbClr val="3399FF"/>
                </a:solidFill>
                <a:ea typeface="+mn-ea"/>
                <a:cs typeface="+mn-cs"/>
              </a:rPr>
              <a:t>positional errors sometimes</a:t>
            </a:r>
          </a:p>
          <a:p>
            <a:pPr marL="266700" indent="-266700">
              <a:lnSpc>
                <a:spcPct val="90000"/>
              </a:lnSpc>
              <a:spcAft>
                <a:spcPct val="15000"/>
              </a:spcAft>
              <a:buFontTx/>
              <a:buChar char="•"/>
            </a:pPr>
            <a:r>
              <a:rPr lang="en-GB" sz="2800" smtClean="0">
                <a:solidFill>
                  <a:srgbClr val="3399FF"/>
                </a:solidFill>
                <a:ea typeface="+mn-ea"/>
                <a:cs typeface="+mn-cs"/>
              </a:rPr>
              <a:t>model uncertainties: source term, meteorology, </a:t>
            </a:r>
            <a:br>
              <a:rPr lang="en-GB" sz="2800" smtClean="0">
                <a:solidFill>
                  <a:srgbClr val="3399FF"/>
                </a:solidFill>
                <a:ea typeface="+mn-ea"/>
                <a:cs typeface="+mn-cs"/>
              </a:rPr>
            </a:br>
            <a:r>
              <a:rPr lang="en-GB" sz="2800" smtClean="0">
                <a:solidFill>
                  <a:srgbClr val="3399FF"/>
                </a:solidFill>
                <a:ea typeface="+mn-ea"/>
                <a:cs typeface="+mn-cs"/>
              </a:rPr>
              <a:t>sub-scale processes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11290" y="-3175"/>
            <a:ext cx="7713661" cy="6859588"/>
            <a:chOff x="889" y="-2"/>
            <a:chExt cx="4859" cy="4321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754" y="-2"/>
              <a:ext cx="2994" cy="4321"/>
              <a:chOff x="2527" y="-2"/>
              <a:chExt cx="2994" cy="4321"/>
            </a:xfrm>
          </p:grpSpPr>
          <p:pic>
            <p:nvPicPr>
              <p:cNvPr id="51205" name="Picture 5" descr="05_peak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62" y="-2"/>
                <a:ext cx="2923" cy="4022"/>
              </a:xfrm>
              <a:prstGeom prst="rect">
                <a:avLst/>
              </a:prstGeom>
              <a:noFill/>
            </p:spPr>
          </p:pic>
          <p:pic>
            <p:nvPicPr>
              <p:cNvPr id="51206" name="Picture 6" descr="name_vs_lidar_colorba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27" y="3929"/>
                <a:ext cx="2994" cy="390"/>
              </a:xfrm>
              <a:prstGeom prst="rect">
                <a:avLst/>
              </a:prstGeom>
              <a:noFill/>
            </p:spPr>
          </p:pic>
        </p:grp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889" y="3849"/>
              <a:ext cx="2192" cy="3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courtesy of H. Webster</a:t>
              </a:r>
            </a:p>
            <a:p>
              <a:pPr algn="ctr"/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(Atmospheric Dispersion Group)</a:t>
              </a:r>
            </a:p>
          </p:txBody>
        </p:sp>
      </p:grpSp>
      <p:sp>
        <p:nvSpPr>
          <p:cNvPr id="51208" name="Title 1"/>
          <p:cNvSpPr>
            <a:spLocks/>
          </p:cNvSpPr>
          <p:nvPr/>
        </p:nvSpPr>
        <p:spPr bwMode="auto">
          <a:xfrm>
            <a:off x="1403350" y="187325"/>
            <a:ext cx="32400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GB" sz="3200" smtClean="0">
                <a:solidFill>
                  <a:srgbClr val="000000"/>
                </a:solidFill>
                <a:ea typeface="+mn-ea"/>
                <a:cs typeface="+mn-cs"/>
              </a:rPr>
              <a:t>Airborne lidar</a:t>
            </a:r>
            <a:br>
              <a:rPr lang="en-GB" sz="320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GB" sz="3200" smtClean="0">
                <a:solidFill>
                  <a:srgbClr val="000000"/>
                </a:solidFill>
                <a:ea typeface="+mn-ea"/>
                <a:cs typeface="+mn-cs"/>
              </a:rPr>
              <a:t>vs.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1412881"/>
            <a:ext cx="9144000" cy="5445125"/>
            <a:chOff x="0" y="890"/>
            <a:chExt cx="5760" cy="3430"/>
          </a:xfrm>
        </p:grpSpPr>
        <p:pic>
          <p:nvPicPr>
            <p:cNvPr id="43012" name="Picture 4" descr="seviri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4" y="1663"/>
              <a:ext cx="3606" cy="2657"/>
            </a:xfrm>
            <a:prstGeom prst="rect">
              <a:avLst/>
            </a:prstGeom>
            <a:noFill/>
          </p:spPr>
        </p:pic>
        <p:pic>
          <p:nvPicPr>
            <p:cNvPr id="43013" name="Picture 5" descr="seviri2"/>
            <p:cNvPicPr>
              <a:picLocks noChangeAspect="1" noChangeArrowheads="1"/>
            </p:cNvPicPr>
            <p:nvPr/>
          </p:nvPicPr>
          <p:blipFill>
            <a:blip r:embed="rId3" cstate="print"/>
            <a:srcRect r="13925"/>
            <a:stretch>
              <a:fillRect/>
            </a:stretch>
          </p:blipFill>
          <p:spPr bwMode="auto">
            <a:xfrm>
              <a:off x="0" y="890"/>
              <a:ext cx="2835" cy="1860"/>
            </a:xfrm>
            <a:prstGeom prst="rect">
              <a:avLst/>
            </a:prstGeom>
            <a:noFill/>
          </p:spPr>
        </p:pic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567" y="3158"/>
              <a:ext cx="1238" cy="2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smtClean="0">
                  <a:solidFill>
                    <a:srgbClr val="000000"/>
                  </a:solidFill>
                  <a:ea typeface="+mn-ea"/>
                  <a:cs typeface="+mn-cs"/>
                </a:rPr>
                <a:t>17 May 2010</a:t>
              </a:r>
            </a:p>
          </p:txBody>
        </p:sp>
        <p:sp>
          <p:nvSpPr>
            <p:cNvPr id="43017" name="Text Box 9"/>
            <p:cNvSpPr txBox="1">
              <a:spLocks noChangeArrowheads="1"/>
            </p:cNvSpPr>
            <p:nvPr/>
          </p:nvSpPr>
          <p:spPr bwMode="auto">
            <a:xfrm>
              <a:off x="3144" y="1173"/>
              <a:ext cx="2211" cy="3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courtesy of P. Francis and</a:t>
              </a:r>
            </a:p>
            <a:p>
              <a:pPr algn="ctr"/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M. Cooke (Satellite Applications)</a:t>
              </a:r>
            </a:p>
          </p:txBody>
        </p:sp>
      </p:grpSp>
      <p:sp>
        <p:nvSpPr>
          <p:cNvPr id="43021" name="Title 1"/>
          <p:cNvSpPr>
            <a:spLocks/>
          </p:cNvSpPr>
          <p:nvPr/>
        </p:nvSpPr>
        <p:spPr bwMode="auto">
          <a:xfrm>
            <a:off x="1692276" y="476251"/>
            <a:ext cx="69723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4000" smtClean="0">
                <a:solidFill>
                  <a:srgbClr val="000000"/>
                </a:solidFill>
                <a:ea typeface="+mn-ea"/>
                <a:cs typeface="+mn-cs"/>
              </a:rPr>
              <a:t>17 May</a:t>
            </a:r>
          </a:p>
        </p:txBody>
      </p:sp>
      <p:sp>
        <p:nvSpPr>
          <p:cNvPr id="43022" name="Title 1"/>
          <p:cNvSpPr>
            <a:spLocks/>
          </p:cNvSpPr>
          <p:nvPr/>
        </p:nvSpPr>
        <p:spPr bwMode="auto">
          <a:xfrm>
            <a:off x="3851275" y="333375"/>
            <a:ext cx="49688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2800" smtClean="0">
                <a:solidFill>
                  <a:srgbClr val="ED2939"/>
                </a:solidFill>
                <a:ea typeface="+mn-ea"/>
                <a:cs typeface="+mn-cs"/>
              </a:rPr>
              <a:t>SEVIRI multichannel imager</a:t>
            </a:r>
            <a:r>
              <a:rPr lang="en-GB" sz="2400" smtClean="0">
                <a:solidFill>
                  <a:srgbClr val="ED2939"/>
                </a:solidFill>
                <a:ea typeface="+mn-ea"/>
                <a:cs typeface="+mn-cs"/>
              </a:rPr>
              <a:t/>
            </a:r>
            <a:br>
              <a:rPr lang="en-GB" sz="2400" smtClean="0">
                <a:solidFill>
                  <a:srgbClr val="ED2939"/>
                </a:solidFill>
                <a:ea typeface="+mn-ea"/>
                <a:cs typeface="+mn-cs"/>
              </a:rPr>
            </a:br>
            <a:r>
              <a:rPr lang="en-GB" sz="2400" smtClean="0">
                <a:solidFill>
                  <a:srgbClr val="ED2939"/>
                </a:solidFill>
                <a:ea typeface="+mn-ea"/>
                <a:cs typeface="+mn-cs"/>
              </a:rPr>
              <a:t>on board METEOSAT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Lidar data validate model improvements using Meteosat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3039" y="1700214"/>
            <a:ext cx="9010653" cy="5159374"/>
            <a:chOff x="109" y="1071"/>
            <a:chExt cx="5676" cy="3250"/>
          </a:xfrm>
        </p:grpSpPr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971" y="4115"/>
              <a:ext cx="2814" cy="2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courtesy of N. Kristiansen (NILU, Norway)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09" y="1071"/>
              <a:ext cx="5130" cy="3032"/>
              <a:chOff x="109" y="1071"/>
              <a:chExt cx="5130" cy="3032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683" y="1084"/>
                <a:ext cx="4556" cy="3019"/>
                <a:chOff x="353" y="1084"/>
                <a:chExt cx="4556" cy="3019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449" y="1084"/>
                  <a:ext cx="4282" cy="2664"/>
                  <a:chOff x="449" y="1108"/>
                  <a:chExt cx="4282" cy="2664"/>
                </a:xfrm>
              </p:grpSpPr>
              <p:pic>
                <p:nvPicPr>
                  <p:cNvPr id="50184" name="Picture 8" descr="Screenshot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424" t="342" r="212"/>
                  <a:stretch>
                    <a:fillRect/>
                  </a:stretch>
                </p:blipFill>
                <p:spPr bwMode="auto">
                  <a:xfrm>
                    <a:off x="449" y="1108"/>
                    <a:ext cx="4282" cy="266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50185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8" y="1278"/>
                    <a:ext cx="1327" cy="32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72000" tIns="0" rIns="72000" bIns="36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en-GB" sz="1000" b="1" smtClean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source term: radar plume height</a:t>
                    </a:r>
                  </a:p>
                  <a:p>
                    <a:pPr>
                      <a:lnSpc>
                        <a:spcPct val="105000"/>
                      </a:lnSpc>
                    </a:pPr>
                    <a:r>
                      <a:rPr lang="en-GB" sz="1000" b="1" smtClean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source term: model + SEVIRI</a:t>
                    </a:r>
                  </a:p>
                  <a:p>
                    <a:pPr>
                      <a:lnSpc>
                        <a:spcPct val="105000"/>
                      </a:lnSpc>
                    </a:pPr>
                    <a:r>
                      <a:rPr lang="en-GB" sz="1000" b="1" smtClean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aircraft altitude</a:t>
                    </a:r>
                  </a:p>
                </p:txBody>
              </p:sp>
            </p:grpSp>
            <p:sp>
              <p:nvSpPr>
                <p:cNvPr id="501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53" y="3748"/>
                  <a:ext cx="4556" cy="35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1800" smtClean="0">
                      <a:solidFill>
                        <a:srgbClr val="0066FF"/>
                      </a:solidFill>
                      <a:ea typeface="+mn-ea"/>
                      <a:cs typeface="+mn-cs"/>
                    </a:rPr>
                    <a:t>–––</a:t>
                  </a:r>
                  <a:r>
                    <a:rPr lang="en-GB" sz="1800" smtClean="0">
                      <a:solidFill>
                        <a:srgbClr val="008000"/>
                      </a:solidFill>
                      <a:ea typeface="+mn-ea"/>
                      <a:cs typeface="+mn-cs"/>
                    </a:rPr>
                    <a:t>  </a:t>
                  </a:r>
                  <a:r>
                    <a:rPr lang="en-GB" sz="1800" smtClean="0">
                      <a:solidFill>
                        <a:srgbClr val="ED2939"/>
                      </a:solidFill>
                      <a:ea typeface="+mn-ea"/>
                      <a:cs typeface="+mn-cs"/>
                    </a:rPr>
                    <a:t>–––</a:t>
                  </a:r>
                  <a:r>
                    <a:rPr lang="en-GB" sz="1800" smtClean="0">
                      <a:solidFill>
                        <a:srgbClr val="008000"/>
                      </a:solidFill>
                      <a:ea typeface="+mn-ea"/>
                      <a:cs typeface="+mn-cs"/>
                    </a:rPr>
                    <a:t>  </a:t>
                  </a:r>
                  <a:r>
                    <a:rPr lang="en-GB" sz="1800" smtClean="0">
                      <a:solidFill>
                        <a:srgbClr val="000000"/>
                      </a:solidFill>
                      <a:ea typeface="+mn-ea"/>
                      <a:cs typeface="+mn-cs"/>
                    </a:rPr>
                    <a:t>:  500 mg/m</a:t>
                  </a:r>
                  <a:r>
                    <a:rPr lang="en-GB" sz="1800" baseline="30000" smtClean="0">
                      <a:solidFill>
                        <a:srgbClr val="000000"/>
                      </a:solidFill>
                      <a:ea typeface="+mn-ea"/>
                      <a:cs typeface="+mn-cs"/>
                    </a:rPr>
                    <a:t>3</a:t>
                  </a:r>
                  <a:r>
                    <a:rPr lang="en-GB" sz="1800" smtClean="0">
                      <a:solidFill>
                        <a:srgbClr val="000000"/>
                      </a:solidFill>
                      <a:ea typeface="+mn-ea"/>
                      <a:cs typeface="+mn-cs"/>
                    </a:rPr>
                    <a:t> isolines of modeled ash mass concentrations </a:t>
                  </a:r>
                  <a:br>
                    <a:rPr lang="en-GB" sz="1800" smtClean="0">
                      <a:solidFill>
                        <a:srgbClr val="000000"/>
                      </a:solidFill>
                      <a:ea typeface="+mn-ea"/>
                      <a:cs typeface="+mn-cs"/>
                    </a:rPr>
                  </a:br>
                  <a:r>
                    <a:rPr lang="en-GB" sz="1800" smtClean="0">
                      <a:solidFill>
                        <a:srgbClr val="000000"/>
                      </a:solidFill>
                      <a:ea typeface="+mn-ea"/>
                      <a:cs typeface="+mn-cs"/>
                    </a:rPr>
                    <a:t>(mean of FLEXPART-ECMWF, FLEXPART-GFS and NAME-MetUM)</a:t>
                  </a:r>
                </a:p>
              </p:txBody>
            </p:sp>
          </p:grpSp>
          <p:sp>
            <p:nvSpPr>
              <p:cNvPr id="50187" name="Text Box 11"/>
              <p:cNvSpPr txBox="1">
                <a:spLocks noChangeArrowheads="1"/>
              </p:cNvSpPr>
              <p:nvPr/>
            </p:nvSpPr>
            <p:spPr bwMode="auto">
              <a:xfrm>
                <a:off x="109" y="1071"/>
                <a:ext cx="860" cy="5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800" smtClean="0">
                    <a:solidFill>
                      <a:srgbClr val="000000"/>
                    </a:solidFill>
                    <a:ea typeface="+mn-ea"/>
                    <a:cs typeface="+mn-cs"/>
                  </a:rPr>
                  <a:t>14 May</a:t>
                </a:r>
              </a:p>
              <a:p>
                <a:pPr algn="ctr"/>
                <a:r>
                  <a:rPr lang="en-GB" sz="2800" smtClean="0">
                    <a:solidFill>
                      <a:srgbClr val="000000"/>
                    </a:solidFill>
                    <a:ea typeface="+mn-ea"/>
                    <a:cs typeface="+mn-cs"/>
                  </a:rPr>
                  <a:t>2010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/>
          </p:cNvSpPr>
          <p:nvPr/>
        </p:nvSpPr>
        <p:spPr bwMode="auto">
          <a:xfrm>
            <a:off x="1200153" y="187325"/>
            <a:ext cx="6972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  <a:t>ESA study on ash retrievals</a:t>
            </a:r>
            <a:b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  <a:t>(SACS-2/SMASH)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1913" y="1484313"/>
            <a:ext cx="6732587" cy="5040312"/>
            <a:chOff x="839" y="935"/>
            <a:chExt cx="4241" cy="3175"/>
          </a:xfrm>
        </p:grpSpPr>
        <p:pic>
          <p:nvPicPr>
            <p:cNvPr id="139268" name="Content Placeholder 6" descr="20100516_closest.png"/>
            <p:cNvPicPr>
              <a:picLocks noChangeAspect="1"/>
            </p:cNvPicPr>
            <p:nvPr/>
          </p:nvPicPr>
          <p:blipFill>
            <a:blip r:embed="rId2" cstate="print"/>
            <a:srcRect l="4744" t="16490" r="7907" b="1649"/>
            <a:stretch>
              <a:fillRect/>
            </a:stretch>
          </p:blipFill>
          <p:spPr bwMode="auto">
            <a:xfrm>
              <a:off x="839" y="935"/>
              <a:ext cx="4241" cy="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269" name="Text Box 5"/>
            <p:cNvSpPr txBox="1">
              <a:spLocks noChangeArrowheads="1"/>
            </p:cNvSpPr>
            <p:nvPr/>
          </p:nvSpPr>
          <p:spPr bwMode="auto">
            <a:xfrm>
              <a:off x="1252" y="1480"/>
              <a:ext cx="906" cy="2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000" smtClean="0">
                  <a:solidFill>
                    <a:srgbClr val="FF0000"/>
                  </a:solidFill>
                  <a:ea typeface="+mn-ea"/>
                  <a:cs typeface="+mn-cs"/>
                </a:rPr>
                <a:t>Layer AOD</a:t>
              </a:r>
            </a:p>
          </p:txBody>
        </p:sp>
        <p:sp>
          <p:nvSpPr>
            <p:cNvPr id="139270" name="Text Box 6"/>
            <p:cNvSpPr txBox="1">
              <a:spLocks noChangeArrowheads="1"/>
            </p:cNvSpPr>
            <p:nvPr/>
          </p:nvSpPr>
          <p:spPr bwMode="auto">
            <a:xfrm>
              <a:off x="1916" y="1979"/>
              <a:ext cx="2948" cy="2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400" smtClean="0">
                  <a:solidFill>
                    <a:srgbClr val="3366FF"/>
                  </a:solidFill>
                  <a:ea typeface="+mn-ea"/>
                  <a:cs typeface="+mn-cs"/>
                </a:rPr>
                <a:t>Oxford IASI fast AOD (800 mbar)</a:t>
              </a:r>
            </a:p>
          </p:txBody>
        </p:sp>
      </p:grp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3752695" y="6532564"/>
            <a:ext cx="5416869" cy="327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800" i="1" smtClean="0">
                <a:solidFill>
                  <a:srgbClr val="99CC00"/>
                </a:solidFill>
                <a:ea typeface="+mn-ea"/>
                <a:cs typeface="+mn-cs"/>
              </a:rPr>
              <a:t>courtesy of M. Koukouli (University of Thessaloniki)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/>
          </p:cNvSpPr>
          <p:nvPr/>
        </p:nvSpPr>
        <p:spPr bwMode="auto">
          <a:xfrm>
            <a:off x="1200153" y="187325"/>
            <a:ext cx="6972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  <a:t>ESA study on ash retrievals</a:t>
            </a:r>
            <a:b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</a:br>
            <a:r>
              <a:rPr lang="en-GB" sz="3200" smtClean="0">
                <a:solidFill>
                  <a:srgbClr val="A50021"/>
                </a:solidFill>
                <a:ea typeface="+mn-ea"/>
                <a:cs typeface="+mn-cs"/>
              </a:rPr>
              <a:t>(SACS-2/SMASH)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97537" y="5516568"/>
            <a:ext cx="2954656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800" i="1" smtClean="0">
                <a:solidFill>
                  <a:srgbClr val="99CC00"/>
                </a:solidFill>
                <a:ea typeface="+mn-ea"/>
                <a:cs typeface="+mn-cs"/>
              </a:rPr>
              <a:t>courtesy of M. Koukouli</a:t>
            </a:r>
          </a:p>
          <a:p>
            <a:pPr algn="ctr"/>
            <a:r>
              <a:rPr lang="en-GB" sz="1800" i="1" smtClean="0">
                <a:solidFill>
                  <a:srgbClr val="99CC00"/>
                </a:solidFill>
                <a:ea typeface="+mn-ea"/>
                <a:cs typeface="+mn-cs"/>
              </a:rPr>
              <a:t>(University of Thessaloniki)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716000" y="2060581"/>
            <a:ext cx="3063467" cy="406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smtClean="0">
                <a:solidFill>
                  <a:srgbClr val="3366FF"/>
                </a:solidFill>
                <a:ea typeface="+mn-ea"/>
                <a:cs typeface="+mn-cs"/>
              </a:rPr>
              <a:t>RAL MODIS/Aqua IR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1412881"/>
            <a:ext cx="9144000" cy="5445125"/>
            <a:chOff x="0" y="890"/>
            <a:chExt cx="5760" cy="343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0" y="890"/>
              <a:ext cx="3311" cy="1964"/>
              <a:chOff x="0" y="890"/>
              <a:chExt cx="3311" cy="1964"/>
            </a:xfrm>
          </p:grpSpPr>
          <p:pic>
            <p:nvPicPr>
              <p:cNvPr id="140295" name="Content Placeholder 16" descr="20100514_closest.png"/>
              <p:cNvPicPr>
                <a:picLocks noChangeAspect="1"/>
              </p:cNvPicPr>
              <p:nvPr/>
            </p:nvPicPr>
            <p:blipFill>
              <a:blip r:embed="rId2" cstate="print"/>
              <a:srcRect l="4584" t="14662" r="7640" b="2037"/>
              <a:stretch>
                <a:fillRect/>
              </a:stretch>
            </p:blipFill>
            <p:spPr bwMode="auto">
              <a:xfrm>
                <a:off x="0" y="890"/>
                <a:ext cx="3311" cy="1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0296" name="Text Box 8"/>
              <p:cNvSpPr txBox="1">
                <a:spLocks noChangeArrowheads="1"/>
              </p:cNvSpPr>
              <p:nvPr/>
            </p:nvSpPr>
            <p:spPr bwMode="auto">
              <a:xfrm>
                <a:off x="315" y="1298"/>
                <a:ext cx="906" cy="22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000" smtClean="0">
                    <a:solidFill>
                      <a:srgbClr val="FF0000"/>
                    </a:solidFill>
                    <a:ea typeface="+mn-ea"/>
                    <a:cs typeface="+mn-cs"/>
                  </a:rPr>
                  <a:t>Layer AOD</a:t>
                </a:r>
              </a:p>
            </p:txBody>
          </p:sp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1383" y="1888"/>
                <a:ext cx="1316" cy="544"/>
              </a:xfrm>
              <a:prstGeom prst="ellipse">
                <a:avLst/>
              </a:prstGeom>
              <a:noFill/>
              <a:ln w="190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301" name="Text Box 13"/>
              <p:cNvSpPr txBox="1">
                <a:spLocks noChangeArrowheads="1"/>
              </p:cNvSpPr>
              <p:nvPr/>
            </p:nvSpPr>
            <p:spPr bwMode="auto">
              <a:xfrm>
                <a:off x="1695" y="1708"/>
                <a:ext cx="714" cy="2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800" smtClean="0">
                    <a:solidFill>
                      <a:srgbClr val="009900"/>
                    </a:solidFill>
                    <a:ea typeface="+mn-ea"/>
                    <a:cs typeface="+mn-cs"/>
                  </a:rPr>
                  <a:t>over land</a:t>
                </a: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49" y="2356"/>
              <a:ext cx="3311" cy="1964"/>
              <a:chOff x="2449" y="2356"/>
              <a:chExt cx="3311" cy="1964"/>
            </a:xfrm>
          </p:grpSpPr>
          <p:pic>
            <p:nvPicPr>
              <p:cNvPr id="140299" name="Content Placeholder 17" descr="20100514_height_closest.png"/>
              <p:cNvPicPr>
                <a:picLocks noChangeAspect="1"/>
              </p:cNvPicPr>
              <p:nvPr/>
            </p:nvPicPr>
            <p:blipFill>
              <a:blip r:embed="rId3" cstate="print"/>
              <a:srcRect l="4584" t="14662" r="7640" b="2037"/>
              <a:stretch>
                <a:fillRect/>
              </a:stretch>
            </p:blipFill>
            <p:spPr bwMode="auto">
              <a:xfrm>
                <a:off x="2449" y="2356"/>
                <a:ext cx="3311" cy="1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0300" name="Text Box 12"/>
              <p:cNvSpPr txBox="1">
                <a:spLocks noChangeArrowheads="1"/>
              </p:cNvSpPr>
              <p:nvPr/>
            </p:nvSpPr>
            <p:spPr bwMode="auto">
              <a:xfrm>
                <a:off x="2759" y="2750"/>
                <a:ext cx="1032" cy="22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000" smtClean="0">
                    <a:solidFill>
                      <a:srgbClr val="FF0000"/>
                    </a:solidFill>
                    <a:ea typeface="+mn-ea"/>
                    <a:cs typeface="+mn-cs"/>
                  </a:rPr>
                  <a:t>Layer Height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5867" y="188913"/>
            <a:ext cx="8109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smtClean="0">
                <a:solidFill>
                  <a:srgbClr val="CC0000"/>
                </a:solidFill>
                <a:ea typeface="+mn-ea"/>
                <a:cs typeface="+mn-cs"/>
              </a:rPr>
              <a:t>First WMO Intercomparison of Satellite-based Volcanic Ash Retrieval Algorithms Workshop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37998" y="692150"/>
            <a:ext cx="3385038" cy="4032250"/>
            <a:chOff x="416496" y="1052736"/>
            <a:chExt cx="4497555" cy="4945072"/>
          </a:xfrm>
        </p:grpSpPr>
        <p:pic>
          <p:nvPicPr>
            <p:cNvPr id="11270" name="Content Placeholder 3" descr="match_SEVIRI_NOAA-fv1-FAAM_MO-fv1p0.png"/>
            <p:cNvPicPr>
              <a:picLocks noChangeAspect="1"/>
            </p:cNvPicPr>
            <p:nvPr/>
          </p:nvPicPr>
          <p:blipFill>
            <a:blip r:embed="rId2" cstate="print"/>
            <a:srcRect r="33070" b="1891"/>
            <a:stretch>
              <a:fillRect/>
            </a:stretch>
          </p:blipFill>
          <p:spPr bwMode="auto">
            <a:xfrm>
              <a:off x="416496" y="1052736"/>
              <a:ext cx="4497555" cy="4945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1" name="Content Placeholder 3" descr="match_SEVIRI_NOAA-fv1-FAAM_MO-fv1p0.png"/>
            <p:cNvPicPr>
              <a:picLocks noChangeAspect="1"/>
            </p:cNvPicPr>
            <p:nvPr/>
          </p:nvPicPr>
          <p:blipFill>
            <a:blip r:embed="rId2" cstate="print"/>
            <a:srcRect l="73228" t="66142" b="1891"/>
            <a:stretch>
              <a:fillRect/>
            </a:stretch>
          </p:blipFill>
          <p:spPr bwMode="auto">
            <a:xfrm>
              <a:off x="3112332" y="4384154"/>
              <a:ext cx="1799062" cy="161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8" name="Picture 19" descr="Screenshot-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38" y="955675"/>
            <a:ext cx="3774831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3987312" y="4957769"/>
            <a:ext cx="5103934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GB" sz="1300" smtClean="0">
                <a:solidFill>
                  <a:srgbClr val="0066FF"/>
                </a:solidFill>
                <a:ea typeface="+mn-ea"/>
                <a:cs typeface="+mn-cs"/>
              </a:rPr>
              <a:t>“22 algorithms from institutions and groups all over the world using passive satellite imagery were considered in the intercomparison; reference data were used from the CALIPSO CALIOP space-borne lidar instrument, </a:t>
            </a:r>
            <a:r>
              <a:rPr lang="en-GB" sz="1300" b="1" u="sng" smtClean="0">
                <a:solidFill>
                  <a:srgbClr val="0066FF"/>
                </a:solidFill>
                <a:ea typeface="+mn-ea"/>
                <a:cs typeface="+mn-cs"/>
              </a:rPr>
              <a:t>the United Kingdom FAAM research aircraft</a:t>
            </a:r>
            <a:r>
              <a:rPr lang="en-GB" sz="1300" smtClean="0">
                <a:solidFill>
                  <a:srgbClr val="0066FF"/>
                </a:solidFill>
                <a:ea typeface="+mn-ea"/>
                <a:cs typeface="+mn-cs"/>
              </a:rPr>
              <a:t>, and EARLINET ground-based lidar data.”</a:t>
            </a:r>
          </a:p>
          <a:p>
            <a:pPr algn="just">
              <a:lnSpc>
                <a:spcPct val="100000"/>
              </a:lnSpc>
            </a:pPr>
            <a:endParaRPr lang="en-GB" sz="1300" smtClean="0">
              <a:solidFill>
                <a:srgbClr val="0066FF"/>
              </a:solidFill>
              <a:ea typeface="+mn-ea"/>
              <a:cs typeface="+mn-cs"/>
            </a:endParaRPr>
          </a:p>
          <a:p>
            <a:pPr algn="just">
              <a:lnSpc>
                <a:spcPct val="100000"/>
              </a:lnSpc>
            </a:pPr>
            <a:r>
              <a:rPr lang="en-GB" sz="1300" i="1" smtClean="0">
                <a:solidFill>
                  <a:srgbClr val="0066FF"/>
                </a:solidFill>
                <a:ea typeface="+mn-ea"/>
                <a:cs typeface="+mn-cs"/>
              </a:rPr>
              <a:t>Recomendation 10</a:t>
            </a:r>
            <a:r>
              <a:rPr lang="en-GB" sz="1300" smtClean="0">
                <a:solidFill>
                  <a:srgbClr val="0066FF"/>
                </a:solidFill>
                <a:ea typeface="+mn-ea"/>
                <a:cs typeface="+mn-cs"/>
              </a:rPr>
              <a:t>: “</a:t>
            </a:r>
            <a:r>
              <a:rPr lang="en-GB" sz="1300" b="1" u="sng" smtClean="0">
                <a:solidFill>
                  <a:srgbClr val="0066FF"/>
                </a:solidFill>
                <a:ea typeface="+mn-ea"/>
                <a:cs typeface="+mn-cs"/>
              </a:rPr>
              <a:t>Provision of airborne ash measurements during future eruptions, plus resources for associated scientific analysis</a:t>
            </a:r>
            <a:r>
              <a:rPr lang="en-GB" sz="1300" smtClean="0">
                <a:solidFill>
                  <a:srgbClr val="0066FF"/>
                </a:solidFill>
                <a:ea typeface="+mn-ea"/>
                <a:cs typeface="+mn-cs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 idx="4294967295"/>
          </p:nvPr>
        </p:nvSpPr>
        <p:spPr>
          <a:xfrm>
            <a:off x="1619252" y="333381"/>
            <a:ext cx="4608513" cy="1439863"/>
          </a:xfrm>
        </p:spPr>
        <p:txBody>
          <a:bodyPr/>
          <a:lstStyle/>
          <a:p>
            <a:r>
              <a:rPr lang="en-GB" smtClean="0"/>
              <a:t>Volcanic ash:</a:t>
            </a:r>
            <a:br>
              <a:rPr lang="en-GB" smtClean="0"/>
            </a:br>
            <a:r>
              <a:rPr lang="en-GB" smtClean="0"/>
              <a:t>Summary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0" y="2117726"/>
            <a:ext cx="9144000" cy="21575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A high quality dataset established (</a:t>
            </a:r>
            <a:r>
              <a:rPr lang="en-GB" sz="2200" i="1" u="sng" smtClean="0">
                <a:solidFill>
                  <a:srgbClr val="CC3300"/>
                </a:solidFill>
                <a:ea typeface="+mn-ea"/>
                <a:cs typeface="+mn-cs"/>
              </a:rPr>
              <a:t>not achieved with other means</a:t>
            </a: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)</a:t>
            </a:r>
          </a:p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Ash is in </a:t>
            </a:r>
            <a:r>
              <a:rPr lang="en-GB" sz="2200" i="1" smtClean="0">
                <a:solidFill>
                  <a:srgbClr val="3366FF"/>
                </a:solidFill>
                <a:ea typeface="+mn-ea"/>
                <a:cs typeface="+mn-cs"/>
              </a:rPr>
              <a:t>patches</a:t>
            </a: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: alt. 2–8 km; depth 1–2 km; extent 80–500 km </a:t>
            </a:r>
          </a:p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Extinction 0–1.2 km-1; AOD 0–0.85</a:t>
            </a:r>
          </a:p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Concentration 0–1900 </a:t>
            </a: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  <a:sym typeface="Symbol" pitchFamily="18" charset="2"/>
              </a:rPr>
              <a:t></a:t>
            </a: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g/m</a:t>
            </a:r>
            <a:r>
              <a:rPr lang="en-GB" sz="2200" baseline="30000" smtClean="0">
                <a:solidFill>
                  <a:srgbClr val="CC3300"/>
                </a:solidFill>
                <a:ea typeface="+mn-ea"/>
                <a:cs typeface="+mn-cs"/>
              </a:rPr>
              <a:t>3</a:t>
            </a: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; Column loading 0–1.3 g/m</a:t>
            </a:r>
            <a:r>
              <a:rPr lang="en-GB" sz="2200" baseline="30000" smtClean="0">
                <a:solidFill>
                  <a:srgbClr val="CC3300"/>
                </a:solidFill>
                <a:ea typeface="+mn-ea"/>
                <a:cs typeface="+mn-cs"/>
              </a:rPr>
              <a:t>2</a:t>
            </a:r>
          </a:p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Validation of remote sensing: ARIES, IASI, SEVIRI, GOME2, MODIS</a:t>
            </a:r>
          </a:p>
          <a:p>
            <a:pPr marL="266700" indent="-266700" algn="just">
              <a:spcAft>
                <a:spcPct val="20000"/>
              </a:spcAft>
              <a:buFontTx/>
              <a:buChar char="•"/>
            </a:pPr>
            <a:r>
              <a:rPr lang="en-GB" sz="2200" smtClean="0">
                <a:solidFill>
                  <a:srgbClr val="CC3300"/>
                </a:solidFill>
                <a:ea typeface="+mn-ea"/>
                <a:cs typeface="+mn-cs"/>
              </a:rPr>
              <a:t>Evaluation / validation of dispersion model + improvements</a:t>
            </a:r>
          </a:p>
        </p:txBody>
      </p:sp>
      <p:pic>
        <p:nvPicPr>
          <p:cNvPr id="141316" name="Picture 4" descr="Icelands-Eyjafjallajokull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6" y="4349750"/>
            <a:ext cx="4105275" cy="2463800"/>
          </a:xfrm>
          <a:prstGeom prst="rect">
            <a:avLst/>
          </a:prstGeom>
          <a:noFill/>
        </p:spPr>
      </p:pic>
      <p:pic>
        <p:nvPicPr>
          <p:cNvPr id="141317" name="Picture 5" descr="ss-100419-volcano-lightning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5881"/>
            <a:ext cx="2646362" cy="2125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ctrTitle" idx="4294967295"/>
          </p:nvPr>
        </p:nvSpPr>
        <p:spPr>
          <a:xfrm>
            <a:off x="323850" y="3992741"/>
            <a:ext cx="8591550" cy="1261884"/>
          </a:xfrm>
        </p:spPr>
        <p:txBody>
          <a:bodyPr anchor="b">
            <a:spAutoFit/>
          </a:bodyPr>
          <a:lstStyle/>
          <a:p>
            <a:r>
              <a:rPr lang="en-GB" sz="4400" smtClean="0">
                <a:solidFill>
                  <a:schemeClr val="bg2"/>
                </a:solidFill>
              </a:rPr>
              <a:t>SAMBBA (2012)</a:t>
            </a:r>
            <a:br>
              <a:rPr lang="en-GB" sz="4400" smtClean="0">
                <a:solidFill>
                  <a:schemeClr val="bg2"/>
                </a:solidFill>
              </a:rPr>
            </a:br>
            <a:r>
              <a:rPr lang="en-GB" sz="3200" smtClean="0">
                <a:solidFill>
                  <a:schemeClr val="bg2"/>
                </a:solidFill>
              </a:rPr>
              <a:t>South American Biomass Burning Analysis</a:t>
            </a:r>
          </a:p>
        </p:txBody>
      </p:sp>
      <p:pic>
        <p:nvPicPr>
          <p:cNvPr id="103428" name="Picture 4" descr="2012100321_Sambba_P1140951_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3" y="260350"/>
            <a:ext cx="3960813" cy="2970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6984776" cy="1440160"/>
          </a:xfrm>
        </p:spPr>
        <p:txBody>
          <a:bodyPr/>
          <a:lstStyle/>
          <a:p>
            <a:r>
              <a:rPr lang="en-US" sz="4800" dirty="0" smtClean="0"/>
              <a:t>What this presentation does </a:t>
            </a:r>
            <a:r>
              <a:rPr lang="en-US" sz="4800" u="sng" dirty="0" smtClean="0"/>
              <a:t>not</a:t>
            </a:r>
            <a:r>
              <a:rPr lang="en-US" sz="4800" dirty="0" smtClean="0"/>
              <a:t> cover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531336"/>
            <a:ext cx="8136904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 smtClean="0"/>
              <a:t>What </a:t>
            </a:r>
            <a:r>
              <a:rPr lang="en-GB" dirty="0" err="1" smtClean="0"/>
              <a:t>lidar</a:t>
            </a:r>
            <a:r>
              <a:rPr lang="en-GB" dirty="0" smtClean="0"/>
              <a:t> is and how it works</a:t>
            </a:r>
          </a:p>
          <a:p>
            <a:pPr marL="360000" indent="-360000"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 smtClean="0"/>
              <a:t>How </a:t>
            </a:r>
            <a:r>
              <a:rPr lang="en-GB" dirty="0" err="1" smtClean="0"/>
              <a:t>lidar</a:t>
            </a:r>
            <a:r>
              <a:rPr lang="en-GB" dirty="0" smtClean="0"/>
              <a:t> signals are to be interpreted</a:t>
            </a:r>
          </a:p>
          <a:p>
            <a:pPr marL="360000" indent="-360000"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 smtClean="0"/>
              <a:t>How to invert the </a:t>
            </a:r>
            <a:r>
              <a:rPr lang="en-GB" dirty="0" err="1" smtClean="0"/>
              <a:t>lidar</a:t>
            </a:r>
            <a:r>
              <a:rPr lang="en-GB" dirty="0" smtClean="0"/>
              <a:t> signal to derive extinction coefficient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45204" y="548679"/>
            <a:ext cx="3510987" cy="2808313"/>
            <a:chOff x="6732588" y="1773238"/>
            <a:chExt cx="2339975" cy="1871662"/>
          </a:xfrm>
        </p:grpSpPr>
        <p:pic>
          <p:nvPicPr>
            <p:cNvPr id="3074" name="Picture 16" descr="map"/>
            <p:cNvPicPr>
              <a:picLocks noChangeAspect="1" noChangeArrowheads="1"/>
            </p:cNvPicPr>
            <p:nvPr/>
          </p:nvPicPr>
          <p:blipFill>
            <a:blip r:embed="rId2" cstate="print"/>
            <a:srcRect t="14024" r="14558" b="43826"/>
            <a:stretch>
              <a:fillRect/>
            </a:stretch>
          </p:blipFill>
          <p:spPr bwMode="auto">
            <a:xfrm>
              <a:off x="6732588" y="1773238"/>
              <a:ext cx="2339975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5" name="Oval 17"/>
            <p:cNvSpPr>
              <a:spLocks noChangeArrowheads="1"/>
            </p:cNvSpPr>
            <p:nvPr/>
          </p:nvSpPr>
          <p:spPr bwMode="auto">
            <a:xfrm rot="-1850188">
              <a:off x="7256463" y="1892300"/>
              <a:ext cx="1243012" cy="1176338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" name="Rectangle 18"/>
            <p:cNvSpPr>
              <a:spLocks noChangeArrowheads="1"/>
            </p:cNvSpPr>
            <p:nvPr/>
          </p:nvSpPr>
          <p:spPr bwMode="auto">
            <a:xfrm>
              <a:off x="7835900" y="2547938"/>
              <a:ext cx="71438" cy="6667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" name="Rectangle 19"/>
            <p:cNvSpPr>
              <a:spLocks noChangeArrowheads="1"/>
            </p:cNvSpPr>
            <p:nvPr/>
          </p:nvSpPr>
          <p:spPr bwMode="auto">
            <a:xfrm>
              <a:off x="8121650" y="2214563"/>
              <a:ext cx="71438" cy="6667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-1565275" y="16922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-1565275" y="16922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985" y="260350"/>
            <a:ext cx="3457079" cy="3370263"/>
          </a:xfrm>
          <a:solidFill>
            <a:schemeClr val="bg2"/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chemeClr val="bg1"/>
                </a:solidFill>
              </a:rPr>
              <a:t>South American Biomass Burning Analysis (SAMBBA) </a:t>
            </a:r>
            <a:r>
              <a:rPr lang="en-GB" sz="2000" dirty="0" smtClean="0">
                <a:solidFill>
                  <a:schemeClr val="bg1"/>
                </a:solidFill>
              </a:rPr>
              <a:t>[Brazil, Sept /Oct 2012]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53605" y="1988840"/>
            <a:ext cx="2590403" cy="1582663"/>
            <a:chOff x="323528" y="1988840"/>
            <a:chExt cx="2590403" cy="1582663"/>
          </a:xfrm>
        </p:grpSpPr>
        <p:pic>
          <p:nvPicPr>
            <p:cNvPr id="3085" name="Picture 26" descr="INP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852936"/>
              <a:ext cx="863600" cy="703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1" descr="220px-Brasao_US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98253" y="2780928"/>
              <a:ext cx="655638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7" descr="nerclogo1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5656" y="2132856"/>
              <a:ext cx="1438275" cy="45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4" descr="met-office-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1988840"/>
              <a:ext cx="860425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9" name="Rectangle 18"/>
          <p:cNvSpPr>
            <a:spLocks noChangeArrowheads="1"/>
          </p:cNvSpPr>
          <p:nvPr/>
        </p:nvSpPr>
        <p:spPr bwMode="auto">
          <a:xfrm>
            <a:off x="395288" y="3789363"/>
            <a:ext cx="8208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GB" sz="1600" u="none" dirty="0">
                <a:solidFill>
                  <a:srgbClr val="00B0F0"/>
                </a:solidFill>
              </a:rPr>
              <a:t> 20 Flights over Brazil looking at smoke from forest, savannah and cropland fires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GB" sz="1600" u="none" dirty="0">
                <a:solidFill>
                  <a:srgbClr val="00B0F0"/>
                </a:solidFill>
              </a:rPr>
              <a:t> Ground-based measurements 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GB" sz="1600" u="none" dirty="0">
                <a:solidFill>
                  <a:srgbClr val="00B0F0"/>
                </a:solidFill>
              </a:rPr>
              <a:t> Atmospheric modelling studies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GB" sz="1600" u="none" dirty="0">
                <a:solidFill>
                  <a:srgbClr val="00B0F0"/>
                </a:solidFill>
              </a:rPr>
              <a:t> Satellite remote sensing of fire and smoke plumes</a:t>
            </a:r>
            <a:r>
              <a:rPr lang="en-GB" sz="1600" u="none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90" name="Picture 11" descr="CIMG5973"/>
          <p:cNvPicPr>
            <a:picLocks noChangeAspect="1" noChangeArrowheads="1"/>
          </p:cNvPicPr>
          <p:nvPr/>
        </p:nvPicPr>
        <p:blipFill>
          <a:blip r:embed="rId7" cstate="print"/>
          <a:srcRect t="1746" r="5354" b="27855"/>
          <a:stretch>
            <a:fillRect/>
          </a:stretch>
        </p:blipFill>
        <p:spPr bwMode="auto">
          <a:xfrm>
            <a:off x="6443663" y="4967288"/>
            <a:ext cx="238283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2" descr="P1120124"/>
          <p:cNvPicPr>
            <a:picLocks noChangeAspect="1" noChangeArrowheads="1"/>
          </p:cNvPicPr>
          <p:nvPr/>
        </p:nvPicPr>
        <p:blipFill>
          <a:blip r:embed="rId8" cstate="print"/>
          <a:srcRect l="2908" t="16109" r="11569" b="9418"/>
          <a:stretch>
            <a:fillRect/>
          </a:stretch>
        </p:blipFill>
        <p:spPr bwMode="auto">
          <a:xfrm>
            <a:off x="3419475" y="4906963"/>
            <a:ext cx="26654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1"/>
          <p:cNvPicPr>
            <a:picLocks noChangeAspect="1" noChangeArrowheads="1"/>
          </p:cNvPicPr>
          <p:nvPr/>
        </p:nvPicPr>
        <p:blipFill>
          <a:blip r:embed="rId9" cstate="print"/>
          <a:srcRect t="10869"/>
          <a:stretch>
            <a:fillRect/>
          </a:stretch>
        </p:blipFill>
        <p:spPr bwMode="auto">
          <a:xfrm>
            <a:off x="463550" y="4943475"/>
            <a:ext cx="24415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349250"/>
            <a:ext cx="7416824" cy="1371600"/>
          </a:xfrm>
        </p:spPr>
        <p:txBody>
          <a:bodyPr/>
          <a:lstStyle/>
          <a:p>
            <a:pPr eaLnBrk="1" hangingPunct="1"/>
            <a:r>
              <a:rPr lang="en-GB" dirty="0" smtClean="0"/>
              <a:t>SAMBBA Broad science drivers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628775"/>
            <a:ext cx="7200799" cy="4751388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Quantify emissions of trace gases and aerosols from biomass burning over S. America</a:t>
            </a:r>
          </a:p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Changes to atmospheric composition</a:t>
            </a:r>
          </a:p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Impacts on climate, weather and air quality</a:t>
            </a:r>
          </a:p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Influence on biosphere</a:t>
            </a:r>
          </a:p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Evaluation of earth-system models</a:t>
            </a:r>
          </a:p>
          <a:p>
            <a:pPr eaLnBrk="1" hangingPunct="1">
              <a:spcBef>
                <a:spcPts val="1200"/>
              </a:spcBef>
            </a:pPr>
            <a:r>
              <a:rPr lang="en-GB" sz="2000" dirty="0" smtClean="0"/>
              <a:t>Validate satellite remote sensing of fires and smoke plumes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GB" sz="2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GB" sz="2000" i="1" dirty="0" smtClean="0"/>
              <a:t>Papers are appearing in Atmos. Chem. Phys. (Special Issue)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GB" sz="2000" dirty="0" smtClean="0">
                <a:hlinkClick r:id="rId2"/>
              </a:rPr>
              <a:t>http://www.atmos-chem-phys.net/special_issue354.html</a:t>
            </a:r>
            <a:endParaRPr lang="en-GB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 idx="4294967295"/>
          </p:nvPr>
        </p:nvSpPr>
        <p:spPr>
          <a:xfrm>
            <a:off x="4067175" y="1119188"/>
            <a:ext cx="3527425" cy="336550"/>
          </a:xfrm>
          <a:noFill/>
        </p:spPr>
        <p:txBody>
          <a:bodyPr>
            <a:spAutoFit/>
          </a:bodyPr>
          <a:lstStyle/>
          <a:p>
            <a:r>
              <a:rPr lang="en-GB" sz="1600" smtClean="0"/>
              <a:t>B737 – Run 18 – 17:34:26-17:43:04</a:t>
            </a:r>
          </a:p>
        </p:txBody>
      </p:sp>
      <p:sp>
        <p:nvSpPr>
          <p:cNvPr id="94213" name="Title 1"/>
          <p:cNvSpPr>
            <a:spLocks/>
          </p:cNvSpPr>
          <p:nvPr/>
        </p:nvSpPr>
        <p:spPr bwMode="auto">
          <a:xfrm>
            <a:off x="1547813" y="115888"/>
            <a:ext cx="74517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4000">
                <a:solidFill>
                  <a:schemeClr val="tx1"/>
                </a:solidFill>
              </a:rPr>
              <a:t>B737 – Plume mapping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2627313" y="6378575"/>
            <a:ext cx="6273800" cy="506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rgbClr val="A50021"/>
                </a:solidFill>
                <a:cs typeface="Arial" charset="0"/>
              </a:rPr>
              <a:t>→ </a:t>
            </a:r>
            <a:r>
              <a:rPr lang="en-GB" sz="3200">
                <a:solidFill>
                  <a:srgbClr val="A50021"/>
                </a:solidFill>
              </a:rPr>
              <a:t>Useful for plume rise modelling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47813" y="692150"/>
            <a:ext cx="7596187" cy="5757863"/>
            <a:chOff x="975" y="436"/>
            <a:chExt cx="4785" cy="3627"/>
          </a:xfrm>
        </p:grpSpPr>
        <p:pic>
          <p:nvPicPr>
            <p:cNvPr id="94211" name="Picture 3" descr="b737_plume"/>
            <p:cNvPicPr>
              <a:picLocks noChangeAspect="1" noChangeArrowheads="1"/>
            </p:cNvPicPr>
            <p:nvPr/>
          </p:nvPicPr>
          <p:blipFill>
            <a:blip r:embed="rId2" cstate="print"/>
            <a:srcRect r="11353"/>
            <a:stretch>
              <a:fillRect/>
            </a:stretch>
          </p:blipFill>
          <p:spPr bwMode="auto">
            <a:xfrm>
              <a:off x="975" y="527"/>
              <a:ext cx="4785" cy="3536"/>
            </a:xfrm>
            <a:prstGeom prst="rect">
              <a:avLst/>
            </a:prstGeom>
            <a:noFill/>
          </p:spPr>
        </p:pic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1111" y="436"/>
              <a:ext cx="1117" cy="22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FF3300"/>
                  </a:solidFill>
                </a:rPr>
                <a:t>position of fire</a:t>
              </a:r>
            </a:p>
          </p:txBody>
        </p:sp>
        <p:sp>
          <p:nvSpPr>
            <p:cNvPr id="94216" name="Line 8"/>
            <p:cNvSpPr>
              <a:spLocks noChangeShapeType="1"/>
            </p:cNvSpPr>
            <p:nvPr/>
          </p:nvSpPr>
          <p:spPr bwMode="auto">
            <a:xfrm>
              <a:off x="1686" y="663"/>
              <a:ext cx="363" cy="29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94212" name="Picture 4" descr="2012092016_Sambba_P1140653_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4149725"/>
            <a:ext cx="2484438" cy="186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The haze of the Amazon basin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0" y="836613"/>
            <a:ext cx="9108505" cy="5784850"/>
            <a:chOff x="0" y="836613"/>
            <a:chExt cx="9108505" cy="5784850"/>
          </a:xfrm>
        </p:grpSpPr>
        <p:pic>
          <p:nvPicPr>
            <p:cNvPr id="17412" name="Picture 4" descr="05_sambba_lid_p05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836613"/>
              <a:ext cx="4202604" cy="578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339976" y="2996953"/>
              <a:ext cx="6768529" cy="2305297"/>
              <a:chOff x="1547888" y="2996784"/>
              <a:chExt cx="6768528" cy="2305016"/>
            </a:xfrm>
          </p:grpSpPr>
          <p:cxnSp>
            <p:nvCxnSpPr>
              <p:cNvPr id="6" name="Straight Arrow Connector 5"/>
              <p:cNvCxnSpPr>
                <a:stCxn id="17426" idx="1"/>
              </p:cNvCxnSpPr>
              <p:nvPr/>
            </p:nvCxnSpPr>
            <p:spPr>
              <a:xfrm flipH="1">
                <a:off x="1547888" y="3160674"/>
                <a:ext cx="3096120" cy="127763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26" name="Text Box 3"/>
              <p:cNvSpPr txBox="1">
                <a:spLocks noChangeArrowheads="1"/>
              </p:cNvSpPr>
              <p:nvPr/>
            </p:nvSpPr>
            <p:spPr bwMode="auto">
              <a:xfrm>
                <a:off x="4644008" y="2996784"/>
                <a:ext cx="3672408" cy="3277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ct val="25000"/>
                  </a:spcAft>
                </a:pPr>
                <a:r>
                  <a:rPr lang="en-GB" sz="1800" dirty="0" smtClean="0">
                    <a:solidFill>
                      <a:srgbClr val="FF0000"/>
                    </a:solidFill>
                    <a:ea typeface="+mn-ea"/>
                    <a:cs typeface="+mn-cs"/>
                  </a:rPr>
                  <a:t>Single fire plumes ( ~ 1000 Mm</a:t>
                </a:r>
                <a:r>
                  <a:rPr lang="en-GB" sz="1800" baseline="30000" dirty="0" smtClean="0">
                    <a:solidFill>
                      <a:srgbClr val="FF0000"/>
                    </a:solidFill>
                    <a:ea typeface="+mn-ea"/>
                    <a:cs typeface="+mn-cs"/>
                  </a:rPr>
                  <a:t>-1</a:t>
                </a:r>
                <a:r>
                  <a:rPr lang="en-GB" sz="1800" dirty="0" smtClean="0">
                    <a:solidFill>
                      <a:srgbClr val="FF0000"/>
                    </a:solidFill>
                    <a:ea typeface="+mn-ea"/>
                    <a:cs typeface="+mn-cs"/>
                  </a:rPr>
                  <a:t> )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3348113" y="3284780"/>
                <a:ext cx="1439911" cy="1153525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3348113" y="3284780"/>
                <a:ext cx="1655935" cy="201702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0" y="1171238"/>
              <a:ext cx="2305050" cy="4778712"/>
              <a:chOff x="0" y="1171297"/>
              <a:chExt cx="2305050" cy="4778132"/>
            </a:xfrm>
          </p:grpSpPr>
          <p:sp>
            <p:nvSpPr>
              <p:cNvPr id="17420" name="Text Box 3"/>
              <p:cNvSpPr txBox="1">
                <a:spLocks noChangeArrowheads="1"/>
              </p:cNvSpPr>
              <p:nvPr/>
            </p:nvSpPr>
            <p:spPr bwMode="auto">
              <a:xfrm>
                <a:off x="0" y="1171297"/>
                <a:ext cx="1187624" cy="13432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2000" smtClean="0">
                    <a:solidFill>
                      <a:srgbClr val="009900"/>
                    </a:solidFill>
                    <a:ea typeface="+mn-ea"/>
                    <a:cs typeface="+mn-cs"/>
                  </a:rPr>
                  <a:t>Clouds</a:t>
                </a:r>
              </a:p>
              <a:p>
                <a:pPr>
                  <a:spcAft>
                    <a:spcPct val="25000"/>
                  </a:spcAft>
                </a:pPr>
                <a:r>
                  <a:rPr lang="en-GB" sz="1400" smtClean="0">
                    <a:solidFill>
                      <a:srgbClr val="009900"/>
                    </a:solidFill>
                    <a:ea typeface="+mn-ea"/>
                    <a:cs typeface="+mn-cs"/>
                  </a:rPr>
                  <a:t>Large extinction above</a:t>
                </a:r>
              </a:p>
              <a:p>
                <a:pPr>
                  <a:spcAft>
                    <a:spcPct val="25000"/>
                  </a:spcAft>
                </a:pPr>
                <a:r>
                  <a:rPr lang="en-GB" sz="1200" smtClean="0">
                    <a:solidFill>
                      <a:srgbClr val="009900"/>
                    </a:solidFill>
                    <a:ea typeface="+mn-ea"/>
                    <a:cs typeface="+mn-cs"/>
                  </a:rPr>
                  <a:t>(~ 1000 Mm</a:t>
                </a:r>
                <a:r>
                  <a:rPr lang="en-GB" sz="1200" baseline="30000" smtClean="0">
                    <a:solidFill>
                      <a:srgbClr val="009900"/>
                    </a:solidFill>
                    <a:ea typeface="+mn-ea"/>
                    <a:cs typeface="+mn-cs"/>
                  </a:rPr>
                  <a:t>-1</a:t>
                </a:r>
                <a:r>
                  <a:rPr lang="en-GB" sz="1200" smtClean="0">
                    <a:solidFill>
                      <a:srgbClr val="009900"/>
                    </a:solidFill>
                    <a:ea typeface="+mn-ea"/>
                    <a:cs typeface="+mn-cs"/>
                  </a:rPr>
                  <a:t>)</a:t>
                </a:r>
              </a:p>
              <a:p>
                <a:pPr>
                  <a:spcAft>
                    <a:spcPct val="25000"/>
                  </a:spcAft>
                </a:pPr>
                <a:endParaRPr lang="en-GB" sz="1400" smtClean="0">
                  <a:solidFill>
                    <a:srgbClr val="009900"/>
                  </a:solidFill>
                  <a:ea typeface="+mn-ea"/>
                  <a:cs typeface="+mn-cs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539750" y="2349416"/>
                <a:ext cx="1765300" cy="3600013"/>
              </a:xfrm>
              <a:prstGeom prst="straightConnector1">
                <a:avLst/>
              </a:prstGeom>
              <a:ln w="22225">
                <a:solidFill>
                  <a:srgbClr val="00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684213" y="2276400"/>
                <a:ext cx="1008062" cy="1080957"/>
              </a:xfrm>
              <a:prstGeom prst="straightConnector1">
                <a:avLst/>
              </a:prstGeom>
              <a:ln w="22225">
                <a:solidFill>
                  <a:srgbClr val="00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051720" y="1268760"/>
              <a:ext cx="5832648" cy="1872208"/>
              <a:chOff x="2051720" y="1268760"/>
              <a:chExt cx="5832648" cy="1872208"/>
            </a:xfrm>
          </p:grpSpPr>
          <p:sp>
            <p:nvSpPr>
              <p:cNvPr id="17417" name="Text Box 3"/>
              <p:cNvSpPr txBox="1">
                <a:spLocks noChangeArrowheads="1"/>
              </p:cNvSpPr>
              <p:nvPr/>
            </p:nvSpPr>
            <p:spPr bwMode="auto">
              <a:xfrm>
                <a:off x="5508104" y="1268760"/>
                <a:ext cx="2376264" cy="563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ct val="25000"/>
                  </a:spcAft>
                </a:pPr>
                <a:r>
                  <a:rPr lang="en-GB" sz="1800" smtClean="0">
                    <a:solidFill>
                      <a:srgbClr val="FF6600"/>
                    </a:solidFill>
                    <a:ea typeface="+mn-ea"/>
                    <a:cs typeface="+mn-cs"/>
                  </a:rPr>
                  <a:t>Horizontal sections for statistical analysis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flipH="1">
                <a:off x="4283075" y="1700213"/>
                <a:ext cx="1225550" cy="1441450"/>
              </a:xfrm>
              <a:prstGeom prst="straightConnector1">
                <a:avLst/>
              </a:prstGeom>
              <a:ln w="22225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2051050" y="1557338"/>
                <a:ext cx="3457575" cy="1584325"/>
              </a:xfrm>
              <a:prstGeom prst="straightConnector1">
                <a:avLst/>
              </a:prstGeom>
              <a:ln w="22225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3" descr="01_track_plo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425201"/>
            <a:ext cx="3347864" cy="243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31"/>
          <p:cNvGrpSpPr/>
          <p:nvPr/>
        </p:nvGrpSpPr>
        <p:grpSpPr>
          <a:xfrm>
            <a:off x="4572000" y="3501008"/>
            <a:ext cx="4608513" cy="1656184"/>
            <a:chOff x="4572000" y="3501008"/>
            <a:chExt cx="4608513" cy="1656184"/>
          </a:xfrm>
        </p:grpSpPr>
        <p:sp>
          <p:nvSpPr>
            <p:cNvPr id="17423" name="Text Box 3"/>
            <p:cNvSpPr txBox="1">
              <a:spLocks noChangeArrowheads="1"/>
            </p:cNvSpPr>
            <p:nvPr/>
          </p:nvSpPr>
          <p:spPr bwMode="auto">
            <a:xfrm>
              <a:off x="6012160" y="3501008"/>
              <a:ext cx="3168353" cy="937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5000"/>
                </a:spcAft>
              </a:pPr>
              <a:r>
                <a:rPr lang="en-GB" sz="1800" dirty="0" smtClean="0">
                  <a:solidFill>
                    <a:srgbClr val="0066FF"/>
                  </a:solidFill>
                  <a:ea typeface="+mn-ea"/>
                  <a:cs typeface="+mn-cs"/>
                </a:rPr>
                <a:t>Elevated layer, AOD 0.09</a:t>
              </a:r>
            </a:p>
            <a:p>
              <a:pPr>
                <a:spcAft>
                  <a:spcPct val="25000"/>
                </a:spcAft>
              </a:pPr>
              <a:r>
                <a:rPr lang="en-GB" sz="1800" dirty="0" smtClean="0">
                  <a:solidFill>
                    <a:srgbClr val="0066FF"/>
                  </a:solidFill>
                  <a:ea typeface="+mn-ea"/>
                  <a:cs typeface="+mn-cs"/>
                </a:rPr>
                <a:t>200-400 m deep</a:t>
              </a:r>
            </a:p>
            <a:p>
              <a:pPr>
                <a:spcAft>
                  <a:spcPct val="25000"/>
                </a:spcAft>
              </a:pPr>
              <a:r>
                <a:rPr lang="en-GB" sz="1800" dirty="0" smtClean="0">
                  <a:solidFill>
                    <a:srgbClr val="0066FF"/>
                  </a:solidFill>
                  <a:ea typeface="+mn-ea"/>
                  <a:cs typeface="+mn-cs"/>
                </a:rPr>
                <a:t>Horizontal extent 270 km</a:t>
              </a:r>
            </a:p>
          </p:txBody>
        </p:sp>
        <p:cxnSp>
          <p:nvCxnSpPr>
            <p:cNvPr id="15" name="Straight Arrow Connector 14"/>
            <p:cNvCxnSpPr>
              <a:stCxn id="17423" idx="1"/>
            </p:cNvCxnSpPr>
            <p:nvPr/>
          </p:nvCxnSpPr>
          <p:spPr bwMode="auto">
            <a:xfrm flipH="1">
              <a:off x="4572000" y="3969599"/>
              <a:ext cx="1440160" cy="1187593"/>
            </a:xfrm>
            <a:prstGeom prst="straightConnector1">
              <a:avLst/>
            </a:prstGeom>
            <a:ln w="22225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200153" y="187325"/>
            <a:ext cx="6972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defRPr/>
            </a:pPr>
            <a:r>
              <a:rPr lang="en-GB" sz="3200">
                <a:solidFill>
                  <a:srgbClr val="A50021"/>
                </a:solidFill>
                <a:latin typeface="Arial"/>
                <a:ea typeface="+mn-ea"/>
                <a:cs typeface="+mn-cs"/>
              </a:rPr>
              <a:t>Statistical analysis</a:t>
            </a:r>
            <a:endParaRPr lang="en-GB" sz="3200" dirty="0">
              <a:solidFill>
                <a:srgbClr val="A50021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43608" y="1268419"/>
            <a:ext cx="7489825" cy="4829175"/>
            <a:chOff x="35496" y="1268760"/>
            <a:chExt cx="7488832" cy="4829175"/>
          </a:xfrm>
        </p:grpSpPr>
        <p:pic>
          <p:nvPicPr>
            <p:cNvPr id="18436" name="Picture 5" descr="07_sambba_lid_p35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178" y="1268760"/>
              <a:ext cx="539115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3"/>
            <p:cNvSpPr txBox="1">
              <a:spLocks noChangeArrowheads="1"/>
            </p:cNvSpPr>
            <p:nvPr/>
          </p:nvSpPr>
          <p:spPr bwMode="auto">
            <a:xfrm>
              <a:off x="35496" y="3327636"/>
              <a:ext cx="2232248" cy="749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5000"/>
                </a:spcAft>
              </a:pPr>
              <a:r>
                <a:rPr lang="en-GB" sz="1400" smtClean="0">
                  <a:solidFill>
                    <a:srgbClr val="0066FF"/>
                  </a:solidFill>
                  <a:ea typeface="+mn-ea"/>
                  <a:cs typeface="+mn-cs"/>
                </a:rPr>
                <a:t>Geometrical properties:</a:t>
              </a:r>
            </a:p>
            <a:p>
              <a:pPr>
                <a:spcAft>
                  <a:spcPct val="25000"/>
                </a:spcAft>
              </a:pPr>
              <a:r>
                <a:rPr lang="en-GB" sz="1400" smtClean="0">
                  <a:solidFill>
                    <a:srgbClr val="0066FF"/>
                  </a:solidFill>
                  <a:ea typeface="+mn-ea"/>
                  <a:cs typeface="+mn-cs"/>
                </a:rPr>
                <a:t>Limited variability (~20%)</a:t>
              </a:r>
            </a:p>
            <a:p>
              <a:pPr>
                <a:spcAft>
                  <a:spcPct val="25000"/>
                </a:spcAft>
              </a:pPr>
              <a:r>
                <a:rPr lang="en-GB" sz="1400" smtClean="0">
                  <a:solidFill>
                    <a:srgbClr val="0066FF"/>
                  </a:solidFill>
                  <a:ea typeface="+mn-ea"/>
                  <a:cs typeface="+mn-cs"/>
                </a:rPr>
                <a:t>over ~ 2200 km and 14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2195797" y="4005610"/>
              <a:ext cx="3888859" cy="431800"/>
            </a:xfrm>
            <a:prstGeom prst="straightConnector1">
              <a:avLst/>
            </a:prstGeom>
            <a:ln w="22225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691038" y="4077047"/>
              <a:ext cx="1296816" cy="576263"/>
            </a:xfrm>
            <a:prstGeom prst="straightConnector1">
              <a:avLst/>
            </a:prstGeom>
            <a:ln w="22225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0" name="Text Box 3"/>
            <p:cNvSpPr txBox="1">
              <a:spLocks noChangeArrowheads="1"/>
            </p:cNvSpPr>
            <p:nvPr/>
          </p:nvSpPr>
          <p:spPr bwMode="auto">
            <a:xfrm>
              <a:off x="35496" y="1332376"/>
              <a:ext cx="2232248" cy="51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ct val="25000"/>
                </a:spcAft>
              </a:pPr>
              <a:r>
                <a:rPr lang="en-GB" sz="1400" smtClean="0">
                  <a:solidFill>
                    <a:srgbClr val="009900"/>
                  </a:solidFill>
                  <a:ea typeface="+mn-ea"/>
                  <a:cs typeface="+mn-cs"/>
                </a:rPr>
                <a:t>Quantitative properties:</a:t>
              </a:r>
            </a:p>
            <a:p>
              <a:pPr>
                <a:spcAft>
                  <a:spcPct val="25000"/>
                </a:spcAft>
              </a:pPr>
              <a:r>
                <a:rPr lang="en-GB" sz="1400" smtClean="0">
                  <a:solidFill>
                    <a:srgbClr val="009900"/>
                  </a:solidFill>
                  <a:ea typeface="+mn-ea"/>
                  <a:cs typeface="+mn-cs"/>
                </a:rPr>
                <a:t>Variability ~40%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91038" y="1657697"/>
              <a:ext cx="3817432" cy="906463"/>
            </a:xfrm>
            <a:prstGeom prst="straightConnector1">
              <a:avLst/>
            </a:prstGeom>
            <a:ln w="22225"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475167" y="1773585"/>
              <a:ext cx="1512687" cy="533400"/>
            </a:xfrm>
            <a:prstGeom prst="straightConnector1">
              <a:avLst/>
            </a:prstGeom>
            <a:ln w="22225"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5" descr="2012092622_Sambba_P1140792_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06281"/>
            <a:ext cx="2664296" cy="1997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Models used in comparison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403352" y="1052515"/>
            <a:ext cx="7200900" cy="5508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 algn="just">
              <a:spcAft>
                <a:spcPct val="25000"/>
              </a:spcAft>
            </a:pPr>
            <a:r>
              <a:rPr lang="en-GB" sz="1800" b="1" u="sng" dirty="0" err="1" smtClean="0">
                <a:solidFill>
                  <a:srgbClr val="000000"/>
                </a:solidFill>
                <a:ea typeface="+mn-ea"/>
                <a:cs typeface="+mn-cs"/>
              </a:rPr>
              <a:t>MetUM</a:t>
            </a:r>
            <a:r>
              <a:rPr lang="en-GB" sz="1800" b="1" u="sng" dirty="0" smtClean="0">
                <a:solidFill>
                  <a:srgbClr val="000000"/>
                </a:solidFill>
                <a:ea typeface="+mn-ea"/>
                <a:cs typeface="+mn-cs"/>
              </a:rPr>
              <a:t>: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LAM configuration (Amazonia domain – set up for flight planning)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12 km resolution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70 levels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Lateral boundary conditions from UM Global Model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CLASSIC aerosols scheme – first attempt at using this in NWP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Direct aerosol effects included (</a:t>
            </a:r>
            <a:r>
              <a:rPr lang="en-GB" sz="1800" dirty="0" err="1" smtClean="0">
                <a:solidFill>
                  <a:srgbClr val="000000"/>
                </a:solidFill>
                <a:ea typeface="+mn-ea"/>
                <a:cs typeface="+mn-cs"/>
              </a:rPr>
              <a:t>scattering+absorption</a:t>
            </a: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Emissions: GFAS X 1.7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Injection height: 0-3 km (prescribed)</a:t>
            </a:r>
          </a:p>
          <a:p>
            <a:pPr marL="179388" indent="-179388" algn="just">
              <a:spcAft>
                <a:spcPct val="25000"/>
              </a:spcAft>
            </a:pPr>
            <a:endParaRPr lang="en-GB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79388" indent="-179388" algn="just">
              <a:spcAft>
                <a:spcPct val="25000"/>
              </a:spcAft>
            </a:pPr>
            <a:r>
              <a:rPr lang="en-GB" sz="1800" b="1" u="sng" dirty="0" smtClean="0">
                <a:solidFill>
                  <a:srgbClr val="000000"/>
                </a:solidFill>
                <a:ea typeface="+mn-ea"/>
                <a:cs typeface="+mn-cs"/>
              </a:rPr>
              <a:t>ECMWF-MACC: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Operational global composition model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~ 80 km resolution (T255)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60 levels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5 aerosols species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MODIS AOD assimilated in 4D-VAR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Emissions: GFAS X 3.4</a:t>
            </a:r>
          </a:p>
          <a:p>
            <a:pPr marL="179388" indent="-179388" algn="just">
              <a:spcAft>
                <a:spcPct val="25000"/>
              </a:spcAft>
              <a:buFont typeface="Arial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ea typeface="+mn-ea"/>
                <a:cs typeface="+mn-cs"/>
              </a:rPr>
              <a:t>Injection height: Surface, GFAS PRM (experimental)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smtClean="0">
                <a:solidFill>
                  <a:srgbClr val="A50021"/>
                </a:solidFill>
              </a:rPr>
              <a:t>Comparison to MetUM (LAM)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3850" y="836613"/>
            <a:ext cx="8351838" cy="5638800"/>
            <a:chOff x="323850" y="836613"/>
            <a:chExt cx="8351838" cy="563880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23850" y="836613"/>
              <a:ext cx="8351838" cy="5638800"/>
              <a:chOff x="179388" y="836613"/>
              <a:chExt cx="8569076" cy="5784850"/>
            </a:xfrm>
          </p:grpSpPr>
          <p:pic>
            <p:nvPicPr>
              <p:cNvPr id="28679" name="Picture 4" descr="05_sambba_lid_p05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9388" y="836613"/>
                <a:ext cx="4202642" cy="5784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80" name="Picture 5" descr="09_sambba_um1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46731" y="836712"/>
                <a:ext cx="4201733" cy="5782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78" name="Text Box 3"/>
            <p:cNvSpPr txBox="1">
              <a:spLocks noChangeArrowheads="1"/>
            </p:cNvSpPr>
            <p:nvPr/>
          </p:nvSpPr>
          <p:spPr bwMode="auto">
            <a:xfrm>
              <a:off x="4875530" y="836712"/>
              <a:ext cx="3672408" cy="4320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>
                <a:spcAft>
                  <a:spcPct val="25000"/>
                </a:spcAft>
              </a:pPr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Emissions at 0–3km</a:t>
              </a:r>
            </a:p>
          </p:txBody>
        </p:sp>
      </p:grp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219700" y="6453194"/>
            <a:ext cx="3240088" cy="249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ct val="25000"/>
              </a:spcAft>
            </a:pPr>
            <a:r>
              <a:rPr lang="en-GB" sz="1200" i="1" dirty="0" smtClean="0">
                <a:solidFill>
                  <a:srgbClr val="009900"/>
                </a:solidFill>
                <a:ea typeface="+mn-ea"/>
                <a:cs typeface="+mn-cs"/>
              </a:rPr>
              <a:t>courtesy of Jane Mulcahy and Ben Johnson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900113" y="187325"/>
            <a:ext cx="7993062" cy="584200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smtClean="0">
                <a:solidFill>
                  <a:srgbClr val="A50021"/>
                </a:solidFill>
              </a:rPr>
              <a:t>Comparison to ECMWF-MACC (Global)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43438" y="6440494"/>
            <a:ext cx="4500562" cy="249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ct val="25000"/>
              </a:spcAft>
            </a:pPr>
            <a:r>
              <a:rPr lang="en-GB" sz="1200" i="1" smtClean="0">
                <a:solidFill>
                  <a:srgbClr val="009900"/>
                </a:solidFill>
                <a:ea typeface="+mn-ea"/>
                <a:cs typeface="+mn-cs"/>
              </a:rPr>
              <a:t>courtesy of Samuel Remy, Angela Benedetti, and Luke Jones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3850" y="835025"/>
            <a:ext cx="8350250" cy="5640388"/>
            <a:chOff x="323850" y="835025"/>
            <a:chExt cx="8350250" cy="5640388"/>
          </a:xfrm>
        </p:grpSpPr>
        <p:pic>
          <p:nvPicPr>
            <p:cNvPr id="29701" name="Picture 4" descr="05_sambba_lid_p05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850" y="836613"/>
              <a:ext cx="4095750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579938" y="835025"/>
              <a:ext cx="4094162" cy="5637213"/>
              <a:chOff x="4579200" y="835200"/>
              <a:chExt cx="4095336" cy="5637600"/>
            </a:xfrm>
          </p:grpSpPr>
          <p:pic>
            <p:nvPicPr>
              <p:cNvPr id="29703" name="Picture 8" descr="sambba_macc1_gayx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9200" y="835200"/>
                <a:ext cx="4095336" cy="563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04" name="Text Box 3"/>
              <p:cNvSpPr txBox="1">
                <a:spLocks noChangeArrowheads="1"/>
              </p:cNvSpPr>
              <p:nvPr/>
            </p:nvSpPr>
            <p:spPr bwMode="auto">
              <a:xfrm>
                <a:off x="4875530" y="836712"/>
                <a:ext cx="3672408" cy="43204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>
                  <a:spcAft>
                    <a:spcPct val="25000"/>
                  </a:spcAft>
                </a:pPr>
                <a:r>
                  <a:rPr lang="en-GB" sz="1400" smtClean="0">
                    <a:solidFill>
                      <a:srgbClr val="000000"/>
                    </a:solidFill>
                    <a:ea typeface="+mn-ea"/>
                    <a:cs typeface="+mn-cs"/>
                  </a:rPr>
                  <a:t>Emissions at surface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900113" y="187325"/>
            <a:ext cx="7993062" cy="584200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smtClean="0">
                <a:solidFill>
                  <a:srgbClr val="A50021"/>
                </a:solidFill>
              </a:rPr>
              <a:t>Comparison to ECMWF-MACC (Global)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643438" y="6440494"/>
            <a:ext cx="4500562" cy="249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ct val="25000"/>
              </a:spcAft>
            </a:pPr>
            <a:r>
              <a:rPr lang="en-GB" sz="1200" i="1" smtClean="0">
                <a:solidFill>
                  <a:srgbClr val="009900"/>
                </a:solidFill>
                <a:ea typeface="+mn-ea"/>
                <a:cs typeface="+mn-cs"/>
              </a:rPr>
              <a:t>courtesy of Samuel Remy, Angela Benedetti, and Luke Jones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23850" y="692155"/>
            <a:ext cx="8928100" cy="5783263"/>
            <a:chOff x="323850" y="692696"/>
            <a:chExt cx="8928670" cy="5782717"/>
          </a:xfrm>
        </p:grpSpPr>
        <p:pic>
          <p:nvPicPr>
            <p:cNvPr id="30725" name="Picture 4" descr="05_sambba_lid_p05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850" y="836613"/>
              <a:ext cx="4095750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4579938" y="692696"/>
              <a:ext cx="4672582" cy="5779542"/>
              <a:chOff x="4579938" y="692696"/>
              <a:chExt cx="4672582" cy="5779542"/>
            </a:xfrm>
          </p:grpSpPr>
          <p:pic>
            <p:nvPicPr>
              <p:cNvPr id="30727" name="Picture 6" descr="11_sambba_macc1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9938" y="835025"/>
                <a:ext cx="4094162" cy="5637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28" name="Text Box 3"/>
              <p:cNvSpPr txBox="1">
                <a:spLocks noChangeArrowheads="1"/>
              </p:cNvSpPr>
              <p:nvPr/>
            </p:nvSpPr>
            <p:spPr bwMode="auto">
              <a:xfrm>
                <a:off x="4876183" y="836537"/>
                <a:ext cx="3671355" cy="4320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algn="ctr">
                  <a:spcAft>
                    <a:spcPct val="25000"/>
                  </a:spcAft>
                </a:pPr>
                <a:r>
                  <a:rPr lang="en-GB" sz="1400" smtClean="0">
                    <a:solidFill>
                      <a:srgbClr val="000000"/>
                    </a:solidFill>
                    <a:ea typeface="+mn-ea"/>
                    <a:cs typeface="+mn-cs"/>
                  </a:rPr>
                  <a:t>Emissions at max. injection from PRM</a:t>
                </a:r>
              </a:p>
            </p:txBody>
          </p:sp>
          <p:sp>
            <p:nvSpPr>
              <p:cNvPr id="30729" name="Text Box 3"/>
              <p:cNvSpPr txBox="1">
                <a:spLocks noChangeArrowheads="1"/>
              </p:cNvSpPr>
              <p:nvPr/>
            </p:nvSpPr>
            <p:spPr bwMode="auto">
              <a:xfrm>
                <a:off x="5091554" y="3796789"/>
                <a:ext cx="1224508" cy="2754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ct val="25000"/>
                  </a:spcAft>
                </a:pPr>
                <a:r>
                  <a:rPr lang="en-GB" sz="1400" smtClean="0">
                    <a:solidFill>
                      <a:srgbClr val="FF0000"/>
                    </a:solidFill>
                    <a:ea typeface="+mn-ea"/>
                    <a:cs typeface="+mn-cs"/>
                  </a:rPr>
                  <a:t>double layer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651840" y="4005496"/>
                <a:ext cx="360386" cy="28731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31" name="Text Box 3"/>
              <p:cNvSpPr txBox="1">
                <a:spLocks noChangeArrowheads="1"/>
              </p:cNvSpPr>
              <p:nvPr/>
            </p:nvSpPr>
            <p:spPr bwMode="auto">
              <a:xfrm>
                <a:off x="8100392" y="692696"/>
                <a:ext cx="1152128" cy="27546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ct val="25000"/>
                  </a:spcAft>
                </a:pPr>
                <a:r>
                  <a:rPr lang="en-GB" sz="1400" smtClean="0">
                    <a:solidFill>
                      <a:srgbClr val="0066FF"/>
                    </a:solidFill>
                    <a:ea typeface="+mn-ea"/>
                    <a:cs typeface="+mn-cs"/>
                  </a:rPr>
                  <a:t>higher AOD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8244394" y="908576"/>
                <a:ext cx="360385" cy="144449"/>
              </a:xfrm>
              <a:prstGeom prst="straightConnector1">
                <a:avLst/>
              </a:prstGeom>
              <a:ln w="22225">
                <a:solidFill>
                  <a:srgbClr val="0066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00116" y="187325"/>
            <a:ext cx="8243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defRPr/>
            </a:pPr>
            <a:r>
              <a:rPr lang="en-GB" sz="3200" dirty="0">
                <a:solidFill>
                  <a:srgbClr val="A50021"/>
                </a:solidFill>
                <a:latin typeface="Arial"/>
                <a:ea typeface="+mn-ea"/>
                <a:cs typeface="+mn-cs"/>
              </a:rPr>
              <a:t>Comparison to </a:t>
            </a:r>
            <a:r>
              <a:rPr lang="en-GB" sz="3200" dirty="0" err="1">
                <a:solidFill>
                  <a:srgbClr val="A50021"/>
                </a:solidFill>
                <a:latin typeface="Arial"/>
                <a:ea typeface="+mn-ea"/>
                <a:cs typeface="+mn-cs"/>
              </a:rPr>
              <a:t>MetUM</a:t>
            </a:r>
            <a:r>
              <a:rPr lang="en-GB" sz="3200" dirty="0">
                <a:solidFill>
                  <a:srgbClr val="A50021"/>
                </a:solidFill>
                <a:latin typeface="Arial"/>
                <a:ea typeface="+mn-ea"/>
                <a:cs typeface="+mn-cs"/>
              </a:rPr>
              <a:t> and ECMWF-MACC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49413" y="908055"/>
            <a:ext cx="6954631" cy="5808663"/>
            <a:chOff x="1650157" y="908050"/>
            <a:chExt cx="6954084" cy="5808663"/>
          </a:xfrm>
        </p:grpSpPr>
        <p:pic>
          <p:nvPicPr>
            <p:cNvPr id="32772" name="Picture 3" descr="09_sambba_macc3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50157" y="908050"/>
              <a:ext cx="4217987" cy="580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3" name="TextBox 3"/>
            <p:cNvSpPr txBox="1">
              <a:spLocks noChangeArrowheads="1"/>
            </p:cNvSpPr>
            <p:nvPr/>
          </p:nvSpPr>
          <p:spPr bwMode="auto">
            <a:xfrm>
              <a:off x="5967188" y="1340768"/>
              <a:ext cx="2637053" cy="113877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smtClean="0">
                  <a:solidFill>
                    <a:srgbClr val="000000"/>
                  </a:solidFill>
                  <a:ea typeface="+mn-ea"/>
                  <a:cs typeface="+mn-cs"/>
                </a:rPr>
                <a:t>–––– Lidar average</a:t>
              </a:r>
            </a:p>
            <a:p>
              <a:r>
                <a:rPr lang="en-GB" sz="2000" smtClean="0">
                  <a:solidFill>
                    <a:srgbClr val="009900"/>
                  </a:solidFill>
                  <a:ea typeface="+mn-ea"/>
                  <a:cs typeface="+mn-cs"/>
                </a:rPr>
                <a:t>––––</a:t>
              </a:r>
              <a:r>
                <a:rPr lang="en-GB" sz="2000" smtClean="0">
                  <a:solidFill>
                    <a:srgbClr val="000000"/>
                  </a:solidFill>
                  <a:ea typeface="+mn-ea"/>
                  <a:cs typeface="+mn-cs"/>
                </a:rPr>
                <a:t> Lidar std. dev.</a:t>
              </a:r>
            </a:p>
            <a:p>
              <a:r>
                <a:rPr lang="en-GB" sz="2000" smtClean="0">
                  <a:solidFill>
                    <a:srgbClr val="0066FF"/>
                  </a:solidFill>
                  <a:ea typeface="+mn-ea"/>
                  <a:cs typeface="+mn-cs"/>
                </a:rPr>
                <a:t>––––</a:t>
              </a:r>
              <a:r>
                <a:rPr lang="en-GB" sz="2000" smtClean="0">
                  <a:solidFill>
                    <a:srgbClr val="000000"/>
                  </a:solidFill>
                  <a:ea typeface="+mn-ea"/>
                  <a:cs typeface="+mn-cs"/>
                </a:rPr>
                <a:t> MetUM</a:t>
              </a:r>
            </a:p>
            <a:p>
              <a:r>
                <a:rPr lang="en-GB" sz="2000" smtClean="0">
                  <a:solidFill>
                    <a:srgbClr val="FF0000"/>
                  </a:solidFill>
                  <a:ea typeface="+mn-ea"/>
                  <a:cs typeface="+mn-cs"/>
                </a:rPr>
                <a:t>––––</a:t>
              </a:r>
              <a:r>
                <a:rPr lang="en-GB" sz="2000" smtClean="0">
                  <a:solidFill>
                    <a:srgbClr val="000000"/>
                  </a:solidFill>
                  <a:ea typeface="+mn-ea"/>
                  <a:cs typeface="+mn-cs"/>
                </a:rPr>
                <a:t> ECMWF-MACC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92276" y="404670"/>
            <a:ext cx="6972300" cy="847725"/>
          </a:xfrm>
        </p:spPr>
        <p:txBody>
          <a:bodyPr/>
          <a:lstStyle/>
          <a:p>
            <a:r>
              <a:rPr lang="en-GB" dirty="0" err="1" smtClean="0">
                <a:solidFill>
                  <a:srgbClr val="C00000"/>
                </a:solidFill>
              </a:rPr>
              <a:t>Leosphere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 smtClean="0">
                <a:solidFill>
                  <a:srgbClr val="C00000"/>
                </a:solidFill>
              </a:rPr>
              <a:t>lidar</a:t>
            </a:r>
            <a:endParaRPr lang="en-GB" dirty="0" smtClean="0">
              <a:solidFill>
                <a:srgbClr val="C00000"/>
              </a:solidFill>
            </a:endParaRPr>
          </a:p>
        </p:txBody>
      </p:sp>
      <p:pic>
        <p:nvPicPr>
          <p:cNvPr id="7173" name="Picture 5" descr="photo_lidar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3656012" cy="4875212"/>
          </a:xfrm>
          <a:prstGeom prst="rect">
            <a:avLst/>
          </a:prstGeom>
          <a:noFill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979866" y="2016125"/>
            <a:ext cx="5118709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wavelength: 	355 nm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laser source: 	12 mJ @ 20 Hz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receiver aperture:	15 cm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receiver bandwidth:	0.36 nm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overlap range:	300 m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vertical resolution:	1.5 m (45 m)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integration time:	2-60s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footprint:	0.3–10 km</a:t>
            </a:r>
          </a:p>
          <a:p>
            <a:pPr>
              <a:lnSpc>
                <a:spcPct val="100000"/>
              </a:lnSpc>
              <a:tabLst>
                <a:tab pos="2781300" algn="l"/>
              </a:tabLst>
            </a:pPr>
            <a:r>
              <a:rPr lang="en-GB" sz="2400" smtClean="0">
                <a:solidFill>
                  <a:srgbClr val="000000"/>
                </a:solidFill>
                <a:cs typeface="+mn-cs"/>
              </a:rPr>
              <a:t>view:	nadir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SAMBBA: Summary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11188" y="1125542"/>
            <a:ext cx="8208962" cy="53460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 algn="just">
              <a:spcAft>
                <a:spcPct val="25000"/>
              </a:spcAft>
              <a:buFontTx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a typeface="+mn-ea"/>
                <a:cs typeface="+mn-cs"/>
              </a:rPr>
              <a:t>AOD 0.65 ± 0.24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Structure </a:t>
            </a:r>
            <a:r>
              <a:rPr lang="en-GB" sz="2400" dirty="0">
                <a:solidFill>
                  <a:srgbClr val="000000"/>
                </a:solidFill>
                <a:ea typeface="+mn-ea"/>
                <a:cs typeface="+mn-cs"/>
              </a:rPr>
              <a:t>relatively consistent over 2200 km/14 d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a typeface="+mn-ea"/>
                <a:cs typeface="+mn-cs"/>
              </a:rPr>
              <a:t>Consistency with </a:t>
            </a:r>
            <a:r>
              <a:rPr lang="en-GB" sz="2400" dirty="0" err="1">
                <a:solidFill>
                  <a:srgbClr val="000000"/>
                </a:solidFill>
                <a:ea typeface="+mn-ea"/>
                <a:cs typeface="+mn-cs"/>
              </a:rPr>
              <a:t>Baars</a:t>
            </a:r>
            <a:r>
              <a:rPr lang="en-GB" sz="2400" dirty="0">
                <a:solidFill>
                  <a:srgbClr val="000000"/>
                </a:solidFill>
                <a:ea typeface="+mn-ea"/>
                <a:cs typeface="+mn-cs"/>
              </a:rPr>
              <a:t> et al. (2012), Huang et al. (2015), and Bourgeois et al. (2015</a:t>
            </a: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  <a:defRPr/>
            </a:pPr>
            <a:endParaRPr lang="en-GB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Model representation is realistic (except single plumes)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ECMWF-MACC: slight overestimation of the AOD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err="1" smtClean="0">
                <a:solidFill>
                  <a:srgbClr val="000000"/>
                </a:solidFill>
              </a:rPr>
              <a:t>MetUM</a:t>
            </a:r>
            <a:r>
              <a:rPr lang="en-GB" sz="2400" dirty="0" smtClean="0">
                <a:solidFill>
                  <a:srgbClr val="000000"/>
                </a:solidFill>
              </a:rPr>
              <a:t> CLASSIC: has skill for BB aerosol prediction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ECMWF-MACC: PRM injection heights assessed vs. Surface emissions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  <a:defRPr/>
            </a:pPr>
            <a:endParaRPr lang="en-GB" sz="24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2736000" lvl="2" algn="just">
              <a:spcAft>
                <a:spcPct val="25000"/>
              </a:spcAft>
              <a:defRPr/>
            </a:pPr>
            <a:endParaRPr lang="en-GB" sz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2736000" lvl="2" algn="just">
              <a:spcAft>
                <a:spcPct val="25000"/>
              </a:spcAft>
              <a:defRPr/>
            </a:pPr>
            <a:r>
              <a:rPr lang="en-GB" sz="1200" dirty="0" err="1">
                <a:solidFill>
                  <a:srgbClr val="000000"/>
                </a:solidFill>
                <a:ea typeface="+mn-ea"/>
                <a:cs typeface="+mn-cs"/>
              </a:rPr>
              <a:t>Baars</a:t>
            </a: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 et al, 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J. </a:t>
            </a:r>
            <a:r>
              <a:rPr lang="en-GB" sz="1200" i="1" dirty="0" err="1">
                <a:solidFill>
                  <a:srgbClr val="000000"/>
                </a:solidFill>
                <a:ea typeface="+mn-ea"/>
                <a:cs typeface="+mn-cs"/>
              </a:rPr>
              <a:t>Geophys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. Res. </a:t>
            </a:r>
            <a:r>
              <a:rPr lang="en-GB" sz="1200" b="1" dirty="0">
                <a:solidFill>
                  <a:srgbClr val="000000"/>
                </a:solidFill>
                <a:ea typeface="+mn-ea"/>
                <a:cs typeface="+mn-cs"/>
              </a:rPr>
              <a:t>117</a:t>
            </a: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, D21201,doi:10.1029/2012JD018338, 2012.</a:t>
            </a:r>
          </a:p>
          <a:p>
            <a:pPr marL="2736000" lvl="2" algn="just">
              <a:spcAft>
                <a:spcPct val="25000"/>
              </a:spcAft>
              <a:defRPr/>
            </a:pP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Bourgeois et al, 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J. </a:t>
            </a:r>
            <a:r>
              <a:rPr lang="en-GB" sz="1200" i="1" dirty="0" err="1">
                <a:solidFill>
                  <a:srgbClr val="000000"/>
                </a:solidFill>
                <a:ea typeface="+mn-ea"/>
                <a:cs typeface="+mn-cs"/>
              </a:rPr>
              <a:t>Geophys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. Res. </a:t>
            </a:r>
            <a:r>
              <a:rPr lang="en-GB" sz="1200" b="1" dirty="0">
                <a:solidFill>
                  <a:srgbClr val="000000"/>
                </a:solidFill>
                <a:ea typeface="+mn-ea"/>
                <a:cs typeface="+mn-cs"/>
              </a:rPr>
              <a:t>120</a:t>
            </a: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, 8411–8425, 2015.</a:t>
            </a:r>
          </a:p>
          <a:p>
            <a:pPr marL="2736000" lvl="2" algn="just">
              <a:spcAft>
                <a:spcPct val="25000"/>
              </a:spcAft>
              <a:defRPr/>
            </a:pP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Huang et al, 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J. </a:t>
            </a:r>
            <a:r>
              <a:rPr lang="en-GB" sz="1200" i="1" dirty="0" err="1">
                <a:solidFill>
                  <a:srgbClr val="000000"/>
                </a:solidFill>
                <a:ea typeface="+mn-ea"/>
                <a:cs typeface="+mn-cs"/>
              </a:rPr>
              <a:t>Geophys</a:t>
            </a:r>
            <a:r>
              <a:rPr lang="en-GB" sz="1200" i="1" dirty="0">
                <a:solidFill>
                  <a:srgbClr val="000000"/>
                </a:solidFill>
                <a:ea typeface="+mn-ea"/>
                <a:cs typeface="+mn-cs"/>
              </a:rPr>
              <a:t>. Res. </a:t>
            </a:r>
            <a:r>
              <a:rPr lang="en-GB" sz="1200" b="1" dirty="0">
                <a:solidFill>
                  <a:srgbClr val="000000"/>
                </a:solidFill>
                <a:ea typeface="+mn-ea"/>
                <a:cs typeface="+mn-cs"/>
              </a:rPr>
              <a:t>120</a:t>
            </a:r>
            <a:r>
              <a:rPr lang="en-GB" sz="1200" dirty="0">
                <a:solidFill>
                  <a:srgbClr val="000000"/>
                </a:solidFill>
                <a:ea typeface="+mn-ea"/>
                <a:cs typeface="+mn-cs"/>
              </a:rPr>
              <a:t>, 5085–5100, 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84775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SAMBBA CALIPSO underpass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15903" y="890588"/>
            <a:ext cx="8697558" cy="5122862"/>
            <a:chOff x="107504" y="620688"/>
            <a:chExt cx="9057619" cy="5486634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7504" y="620688"/>
              <a:ext cx="5760640" cy="4989900"/>
              <a:chOff x="971601" y="214680"/>
              <a:chExt cx="5760640" cy="4989900"/>
            </a:xfrm>
          </p:grpSpPr>
          <p:pic>
            <p:nvPicPr>
              <p:cNvPr id="22547" name="Picture 65" descr="02_b737_calipso2_1_p1r.gif"/>
              <p:cNvPicPr>
                <a:picLocks noChangeAspect="1"/>
              </p:cNvPicPr>
              <p:nvPr/>
            </p:nvPicPr>
            <p:blipFill>
              <a:blip r:embed="rId2" cstate="print"/>
              <a:srcRect t="3162" b="64796"/>
              <a:stretch>
                <a:fillRect/>
              </a:stretch>
            </p:blipFill>
            <p:spPr bwMode="auto">
              <a:xfrm>
                <a:off x="974820" y="214680"/>
                <a:ext cx="5748180" cy="25336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8" name="Picture 66" descr="03_b737_calipso2_1_p2.gif"/>
              <p:cNvPicPr>
                <a:picLocks noChangeAspect="1"/>
              </p:cNvPicPr>
              <p:nvPr/>
            </p:nvPicPr>
            <p:blipFill>
              <a:blip r:embed="rId3" cstate="print"/>
              <a:srcRect t="35226" b="49384"/>
              <a:stretch>
                <a:fillRect/>
              </a:stretch>
            </p:blipFill>
            <p:spPr bwMode="auto">
              <a:xfrm>
                <a:off x="971601" y="2709676"/>
                <a:ext cx="5747917" cy="1216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49" name="Picture 67" descr="03_b737_calipso2_1_p2.gif"/>
              <p:cNvPicPr>
                <a:picLocks noChangeAspect="1"/>
              </p:cNvPicPr>
              <p:nvPr/>
            </p:nvPicPr>
            <p:blipFill>
              <a:blip r:embed="rId3" cstate="print"/>
              <a:srcRect t="66669" b="17284"/>
              <a:stretch>
                <a:fillRect/>
              </a:stretch>
            </p:blipFill>
            <p:spPr bwMode="auto">
              <a:xfrm>
                <a:off x="984323" y="3935719"/>
                <a:ext cx="5747918" cy="1268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5795694" y="981482"/>
                <a:ext cx="214918" cy="21592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795694" y="2277056"/>
                <a:ext cx="214918" cy="21592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795694" y="3480817"/>
                <a:ext cx="214918" cy="21592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795694" y="4725384"/>
                <a:ext cx="214918" cy="21592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2534" name="Straight Arrow Connector 52"/>
            <p:cNvCxnSpPr>
              <a:cxnSpLocks noChangeShapeType="1"/>
            </p:cNvCxnSpPr>
            <p:nvPr/>
          </p:nvCxnSpPr>
          <p:spPr bwMode="auto">
            <a:xfrm flipH="1">
              <a:off x="3131840" y="1946832"/>
              <a:ext cx="3096344" cy="25800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54" name="TextBox 53"/>
            <p:cNvSpPr txBox="1"/>
            <p:nvPr/>
          </p:nvSpPr>
          <p:spPr>
            <a:xfrm>
              <a:off x="6204576" y="1685030"/>
              <a:ext cx="2098724" cy="5603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FF0000"/>
                  </a:solidFill>
                  <a:ea typeface="+mn-ea"/>
                  <a:cs typeface="+mn-cs"/>
                </a:rPr>
                <a:t>Elevated smoke layer</a:t>
              </a:r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FF0000"/>
                  </a:solidFill>
                  <a:ea typeface="+mn-ea"/>
                  <a:cs typeface="+mn-cs"/>
                </a:rPr>
                <a:t>AOD 0.03, 600 m deep</a:t>
              </a:r>
            </a:p>
          </p:txBody>
        </p:sp>
        <p:cxnSp>
          <p:nvCxnSpPr>
            <p:cNvPr id="22536" name="Straight Arrow Connector 54"/>
            <p:cNvCxnSpPr>
              <a:cxnSpLocks noChangeShapeType="1"/>
            </p:cNvCxnSpPr>
            <p:nvPr/>
          </p:nvCxnSpPr>
          <p:spPr bwMode="auto">
            <a:xfrm flipH="1">
              <a:off x="3122008" y="2708920"/>
              <a:ext cx="2746136" cy="980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56" name="TextBox 55"/>
            <p:cNvSpPr txBox="1"/>
            <p:nvPr/>
          </p:nvSpPr>
          <p:spPr>
            <a:xfrm>
              <a:off x="5832603" y="2451833"/>
              <a:ext cx="3188820" cy="5603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ysClr val="windowText" lastClr="000000"/>
                  </a:solidFill>
                  <a:ea typeface="+mn-ea"/>
                  <a:cs typeface="+mn-cs"/>
                </a:rPr>
                <a:t>Smoke in boundary layer</a:t>
              </a:r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ysClr val="windowText" lastClr="000000"/>
                  </a:solidFill>
                  <a:ea typeface="+mn-ea"/>
                  <a:cs typeface="+mn-cs"/>
                </a:rPr>
                <a:t>Extinction ~ 110 Mm</a:t>
              </a:r>
              <a:r>
                <a:rPr lang="en-GB" sz="1400" kern="0" baseline="30000" dirty="0">
                  <a:solidFill>
                    <a:sysClr val="windowText" lastClr="000000"/>
                  </a:solidFill>
                  <a:ea typeface="+mn-ea"/>
                  <a:cs typeface="+mn-cs"/>
                </a:rPr>
                <a:t>-1</a:t>
              </a:r>
              <a:r>
                <a:rPr lang="en-GB" sz="1400" kern="0" dirty="0">
                  <a:solidFill>
                    <a:sysClr val="windowText" lastClr="000000"/>
                  </a:solidFill>
                  <a:ea typeface="+mn-ea"/>
                  <a:cs typeface="+mn-cs"/>
                </a:rPr>
                <a:t>, 2200 m deep</a:t>
              </a:r>
            </a:p>
          </p:txBody>
        </p:sp>
        <p:cxnSp>
          <p:nvCxnSpPr>
            <p:cNvPr id="22538" name="Straight Arrow Connector 56"/>
            <p:cNvCxnSpPr>
              <a:cxnSpLocks noChangeShapeType="1"/>
            </p:cNvCxnSpPr>
            <p:nvPr/>
          </p:nvCxnSpPr>
          <p:spPr bwMode="auto">
            <a:xfrm flipH="1">
              <a:off x="3013154" y="1124744"/>
              <a:ext cx="2999006" cy="195680"/>
            </a:xfrm>
            <a:prstGeom prst="straightConnector1">
              <a:avLst/>
            </a:prstGeom>
            <a:noFill/>
            <a:ln w="254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sp>
          <p:nvSpPr>
            <p:cNvPr id="58" name="TextBox 57"/>
            <p:cNvSpPr txBox="1"/>
            <p:nvPr/>
          </p:nvSpPr>
          <p:spPr>
            <a:xfrm>
              <a:off x="5989658" y="970935"/>
              <a:ext cx="3175465" cy="3296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0070C0"/>
                  </a:solidFill>
                  <a:ea typeface="+mn-ea"/>
                  <a:cs typeface="+mn-cs"/>
                </a:rPr>
                <a:t>Broken clouds at boundary layer top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64030" y="3449867"/>
              <a:ext cx="2663337" cy="11731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541" name="Straight Arrow Connector 59"/>
            <p:cNvCxnSpPr>
              <a:cxnSpLocks noChangeShapeType="1"/>
              <a:endCxn id="59" idx="3"/>
            </p:cNvCxnSpPr>
            <p:nvPr/>
          </p:nvCxnSpPr>
          <p:spPr bwMode="auto">
            <a:xfrm flipH="1">
              <a:off x="4427984" y="3501008"/>
              <a:ext cx="1691344" cy="6952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sp>
          <p:nvSpPr>
            <p:cNvPr id="61" name="TextBox 60"/>
            <p:cNvSpPr txBox="1"/>
            <p:nvPr/>
          </p:nvSpPr>
          <p:spPr>
            <a:xfrm>
              <a:off x="6156633" y="3337652"/>
              <a:ext cx="2231846" cy="5603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00B050"/>
                  </a:solidFill>
                  <a:ea typeface="+mn-ea"/>
                  <a:cs typeface="+mn-cs"/>
                </a:rPr>
                <a:t>Elevated layer not detected</a:t>
              </a:r>
            </a:p>
          </p:txBody>
        </p:sp>
        <p:cxnSp>
          <p:nvCxnSpPr>
            <p:cNvPr id="22543" name="Straight Arrow Connector 61"/>
            <p:cNvCxnSpPr>
              <a:cxnSpLocks noChangeShapeType="1"/>
            </p:cNvCxnSpPr>
            <p:nvPr/>
          </p:nvCxnSpPr>
          <p:spPr bwMode="auto">
            <a:xfrm flipH="1" flipV="1">
              <a:off x="3635896" y="4031761"/>
              <a:ext cx="2592288" cy="117319"/>
            </a:xfrm>
            <a:prstGeom prst="straightConnector1">
              <a:avLst/>
            </a:prstGeom>
            <a:noFill/>
            <a:ln w="25400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63" name="TextBox 62"/>
            <p:cNvSpPr txBox="1"/>
            <p:nvPr/>
          </p:nvSpPr>
          <p:spPr>
            <a:xfrm>
              <a:off x="6227721" y="4005841"/>
              <a:ext cx="2233500" cy="3296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002060"/>
                  </a:solidFill>
                  <a:ea typeface="+mn-ea"/>
                  <a:cs typeface="+mn-cs"/>
                </a:rPr>
                <a:t>Gaps in boundary layer</a:t>
              </a:r>
            </a:p>
          </p:txBody>
        </p:sp>
        <p:cxnSp>
          <p:nvCxnSpPr>
            <p:cNvPr id="22545" name="Straight Arrow Connector 63"/>
            <p:cNvCxnSpPr>
              <a:cxnSpLocks noChangeShapeType="1"/>
              <a:stCxn id="65" idx="1"/>
            </p:cNvCxnSpPr>
            <p:nvPr/>
          </p:nvCxnSpPr>
          <p:spPr bwMode="auto">
            <a:xfrm flipH="1" flipV="1">
              <a:off x="3923928" y="5085184"/>
              <a:ext cx="2159963" cy="511211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65" name="TextBox 64"/>
            <p:cNvSpPr txBox="1"/>
            <p:nvPr/>
          </p:nvSpPr>
          <p:spPr>
            <a:xfrm>
              <a:off x="6083892" y="5085486"/>
              <a:ext cx="3060108" cy="10218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kern="0" dirty="0">
                  <a:solidFill>
                    <a:srgbClr val="FF0000"/>
                  </a:solidFill>
                  <a:ea typeface="+mn-ea"/>
                  <a:cs typeface="+mn-cs"/>
                </a:rPr>
                <a:t>Polluted dust subtype incorrectly detected due to incomplete removal of cloud signal, and hence spurious depolarisation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11188" y="6124575"/>
            <a:ext cx="7921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>
                <a:solidFill>
                  <a:sysClr val="windowText" lastClr="000000"/>
                </a:solidFill>
                <a:ea typeface="+mn-ea"/>
                <a:cs typeface="+mn-cs"/>
              </a:rPr>
              <a:t>Note: low level clouds cause high </a:t>
            </a:r>
            <a:r>
              <a:rPr lang="en-GB" sz="1800" kern="0" dirty="0" err="1">
                <a:solidFill>
                  <a:sysClr val="windowText" lastClr="000000"/>
                </a:solidFill>
                <a:ea typeface="+mn-ea"/>
                <a:cs typeface="+mn-cs"/>
              </a:rPr>
              <a:t>albedo</a:t>
            </a:r>
            <a:r>
              <a:rPr lang="en-GB" sz="1800" kern="0" dirty="0">
                <a:solidFill>
                  <a:sysClr val="windowText" lastClr="000000"/>
                </a:solidFill>
                <a:ea typeface="+mn-ea"/>
                <a:cs typeface="+mn-cs"/>
              </a:rPr>
              <a:t> and hence large solar background.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900116" y="187325"/>
            <a:ext cx="8243887" cy="584200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SAMBBA CALIPSO underpass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95513" y="846138"/>
            <a:ext cx="4303712" cy="5702300"/>
            <a:chOff x="4322713" y="846138"/>
            <a:chExt cx="4303762" cy="5702300"/>
          </a:xfrm>
        </p:grpSpPr>
        <p:pic>
          <p:nvPicPr>
            <p:cNvPr id="23556" name="Picture 5" descr="04_b737_calipso2_2_p2.gif"/>
            <p:cNvPicPr>
              <a:picLocks noChangeAspect="1"/>
            </p:cNvPicPr>
            <p:nvPr/>
          </p:nvPicPr>
          <p:blipFill>
            <a:blip r:embed="rId2" cstate="print"/>
            <a:srcRect l="58218" r="1863" b="4488"/>
            <a:stretch>
              <a:fillRect/>
            </a:stretch>
          </p:blipFill>
          <p:spPr bwMode="auto">
            <a:xfrm>
              <a:off x="5346112" y="846138"/>
              <a:ext cx="3280363" cy="570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7" name="Picture 5" descr="04_b737_calipso2_2_p2.gif"/>
            <p:cNvPicPr>
              <a:picLocks noChangeAspect="1"/>
            </p:cNvPicPr>
            <p:nvPr/>
          </p:nvPicPr>
          <p:blipFill>
            <a:blip r:embed="rId2" cstate="print"/>
            <a:srcRect t="4810" r="86163" b="4488"/>
            <a:stretch>
              <a:fillRect/>
            </a:stretch>
          </p:blipFill>
          <p:spPr bwMode="auto">
            <a:xfrm>
              <a:off x="4322713" y="1129301"/>
              <a:ext cx="1137125" cy="5415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1200153" y="187325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SAMBBA CALIPSO underpass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96876" y="1598599"/>
            <a:ext cx="8496300" cy="4062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 algn="just">
              <a:spcAft>
                <a:spcPct val="25000"/>
              </a:spcAft>
            </a:pPr>
            <a:r>
              <a:rPr lang="en-GB" sz="2400" i="1" dirty="0" smtClean="0">
                <a:solidFill>
                  <a:srgbClr val="00B050"/>
                </a:solidFill>
                <a:ea typeface="+mn-ea"/>
                <a:cs typeface="+mn-cs"/>
              </a:rPr>
              <a:t>Difficult conditions for CALIPSO: daytime and broken clouds</a:t>
            </a:r>
          </a:p>
          <a:p>
            <a:pPr marL="179388" indent="-179388" algn="just">
              <a:spcAft>
                <a:spcPct val="25000"/>
              </a:spcAft>
            </a:pPr>
            <a:endParaRPr lang="en-GB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algn="ctr">
              <a:spcAft>
                <a:spcPct val="25000"/>
              </a:spcAft>
            </a:pPr>
            <a:r>
              <a:rPr lang="en-GB" sz="2400" dirty="0" smtClean="0">
                <a:solidFill>
                  <a:srgbClr val="0070C0"/>
                </a:solidFill>
              </a:rPr>
              <a:t>Good mean profile, but with some weaknesses</a:t>
            </a:r>
          </a:p>
          <a:p>
            <a:pPr algn="ctr">
              <a:spcAft>
                <a:spcPct val="25000"/>
              </a:spcAft>
            </a:pPr>
            <a:r>
              <a:rPr lang="en-GB" sz="2400" dirty="0" smtClean="0">
                <a:solidFill>
                  <a:srgbClr val="0070C0"/>
                </a:solidFill>
              </a:rPr>
              <a:t>highlighted in the detailed representation</a:t>
            </a:r>
          </a:p>
          <a:p>
            <a:pPr algn="ctr">
              <a:spcAft>
                <a:spcPct val="25000"/>
              </a:spcAft>
            </a:pPr>
            <a:endParaRPr lang="en-GB" sz="2400" dirty="0" smtClean="0">
              <a:solidFill>
                <a:srgbClr val="0070C0"/>
              </a:solidFill>
              <a:ea typeface="+mn-ea"/>
              <a:cs typeface="+mn-cs"/>
            </a:endParaRP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Thin elevated layer missed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Gaps in the BL aerosol (~ 30%)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Oscillating aerosol subtype (Smoke / Polluted Dust)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Incorrect removal of cloud signal </a:t>
            </a:r>
            <a:r>
              <a:rPr lang="en-GB" sz="2400" dirty="0" smtClean="0">
                <a:solidFill>
                  <a:srgbClr val="000000"/>
                </a:solidFill>
                <a:ea typeface="+mn-ea"/>
                <a:cs typeface="Arial" charset="0"/>
              </a:rPr>
              <a:t>→ Polluted Dust</a:t>
            </a:r>
          </a:p>
          <a:p>
            <a:pPr marL="179388" indent="-179388" algn="just">
              <a:spcAft>
                <a:spcPct val="25000"/>
              </a:spcAft>
              <a:buFontTx/>
              <a:buChar char="•"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Arial" charset="0"/>
              </a:rPr>
              <a:t>Similar “mean”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ctrTitle" idx="4294967295"/>
          </p:nvPr>
        </p:nvSpPr>
        <p:spPr>
          <a:xfrm>
            <a:off x="323850" y="3992741"/>
            <a:ext cx="8591550" cy="1261884"/>
          </a:xfrm>
        </p:spPr>
        <p:txBody>
          <a:bodyPr anchor="b">
            <a:spAutoFit/>
          </a:bodyPr>
          <a:lstStyle/>
          <a:p>
            <a:r>
              <a:rPr lang="en-GB" sz="4400" smtClean="0">
                <a:solidFill>
                  <a:srgbClr val="009900"/>
                </a:solidFill>
              </a:rPr>
              <a:t>Fennec (2011+2012)</a:t>
            </a:r>
            <a:br>
              <a:rPr lang="en-GB" sz="4400" smtClean="0">
                <a:solidFill>
                  <a:srgbClr val="009900"/>
                </a:solidFill>
              </a:rPr>
            </a:br>
            <a:r>
              <a:rPr lang="en-GB" sz="3200" smtClean="0">
                <a:solidFill>
                  <a:srgbClr val="009900"/>
                </a:solidFill>
              </a:rPr>
              <a:t>The Saharan Climate System</a:t>
            </a:r>
          </a:p>
        </p:txBody>
      </p:sp>
      <p:pic>
        <p:nvPicPr>
          <p:cNvPr id="107524" name="Picture 4" descr="2012060614_Fennec_FotoCarolina_IMG_3008_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0163" y="188915"/>
            <a:ext cx="4979987" cy="37353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2275" y="188913"/>
            <a:ext cx="5410200" cy="1143000"/>
          </a:xfrm>
        </p:spPr>
        <p:txBody>
          <a:bodyPr anchor="ctr">
            <a:normAutofit fontScale="90000"/>
          </a:bodyPr>
          <a:lstStyle/>
          <a:p>
            <a:r>
              <a:rPr lang="en-GB" sz="3600" smtClean="0"/>
              <a:t>The Fennec campaign on</a:t>
            </a:r>
            <a:br>
              <a:rPr lang="en-GB" sz="3600" smtClean="0"/>
            </a:br>
            <a:r>
              <a:rPr lang="en-GB" sz="3600" smtClean="0"/>
              <a:t>Saharan meteorology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84891" y="2060581"/>
            <a:ext cx="2916237" cy="40052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smtClean="0"/>
              <a:t>The Saharan Heat Low (SHL) is a key driver of the West African Monsoon (Lavaysse </a:t>
            </a:r>
            <a:r>
              <a:rPr lang="en-GB" sz="1800" i="1" smtClean="0"/>
              <a:t>et al</a:t>
            </a:r>
            <a:r>
              <a:rPr lang="en-GB" sz="1800" smtClean="0"/>
              <a:t>., 2009)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i="1" smtClean="0"/>
              <a:t>Fennec</a:t>
            </a:r>
            <a:r>
              <a:rPr lang="en-GB" sz="1800" smtClean="0"/>
              <a:t>  provided the most comprehensive dataset for the  SHL to date.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smtClean="0"/>
              <a:t>Energy budget of SHL depends on </a:t>
            </a:r>
            <a:r>
              <a:rPr lang="en-GB" sz="1800" i="1" smtClean="0"/>
              <a:t>radiative balance </a:t>
            </a:r>
            <a:r>
              <a:rPr lang="en-GB" sz="1800" smtClean="0"/>
              <a:t>(includes </a:t>
            </a:r>
            <a:r>
              <a:rPr lang="en-GB" sz="1800" i="1" smtClean="0"/>
              <a:t>clouds</a:t>
            </a:r>
            <a:r>
              <a:rPr lang="en-GB" sz="1800" smtClean="0"/>
              <a:t>)</a:t>
            </a:r>
            <a:r>
              <a:rPr lang="en-GB" sz="1800" i="1" smtClean="0"/>
              <a:t> </a:t>
            </a:r>
            <a:r>
              <a:rPr lang="en-GB" sz="1800" smtClean="0"/>
              <a:t>and </a:t>
            </a:r>
            <a:r>
              <a:rPr lang="en-GB" sz="1800" i="1" smtClean="0"/>
              <a:t>ventilation.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1800" smtClean="0"/>
              <a:t>Saharan dust is also an effective ice nucleus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en-GB" sz="180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GB" sz="2100" smtClean="0"/>
          </a:p>
        </p:txBody>
      </p:sp>
      <p:sp>
        <p:nvSpPr>
          <p:cNvPr id="78852" name="TextBox 15"/>
          <p:cNvSpPr txBox="1">
            <a:spLocks noChangeArrowheads="1"/>
          </p:cNvSpPr>
          <p:nvPr/>
        </p:nvSpPr>
        <p:spPr bwMode="auto">
          <a:xfrm>
            <a:off x="719140" y="68580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1570043"/>
            <a:ext cx="6040437" cy="5341937"/>
            <a:chOff x="0" y="989"/>
            <a:chExt cx="3805" cy="3365"/>
          </a:xfrm>
        </p:grpSpPr>
        <p:pic>
          <p:nvPicPr>
            <p:cNvPr id="78854" name="Picture 3" descr="ecmwf_analyses_z925_juneoverview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45"/>
              <a:ext cx="3771" cy="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5" name="TextBox 5"/>
            <p:cNvSpPr txBox="1">
              <a:spLocks noChangeArrowheads="1"/>
            </p:cNvSpPr>
            <p:nvPr/>
          </p:nvSpPr>
          <p:spPr bwMode="auto">
            <a:xfrm>
              <a:off x="288" y="3772"/>
              <a:ext cx="73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000" b="1" smtClean="0">
                  <a:solidFill>
                    <a:srgbClr val="92D050"/>
                  </a:solidFill>
                  <a:latin typeface="Calibri" pitchFamily="34" charset="0"/>
                  <a:ea typeface="+mn-ea"/>
                  <a:cs typeface="+mn-cs"/>
                </a:rPr>
                <a:t>OMI dust</a:t>
              </a:r>
            </a:p>
          </p:txBody>
        </p:sp>
        <p:sp>
          <p:nvSpPr>
            <p:cNvPr id="78856" name="TextBox 6"/>
            <p:cNvSpPr txBox="1">
              <a:spLocks noChangeArrowheads="1"/>
            </p:cNvSpPr>
            <p:nvPr/>
          </p:nvSpPr>
          <p:spPr bwMode="auto">
            <a:xfrm>
              <a:off x="1973" y="4121"/>
              <a:ext cx="18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1" smtClean="0">
                  <a:solidFill>
                    <a:srgbClr val="0000FF"/>
                  </a:solidFill>
                  <a:latin typeface="Calibri" pitchFamily="34" charset="0"/>
                  <a:ea typeface="+mn-ea"/>
                  <a:cs typeface="+mn-cs"/>
                </a:rPr>
                <a:t>+ Operational radiosounding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00" y="2815"/>
              <a:ext cx="87" cy="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8858" name="TextBox 9"/>
            <p:cNvSpPr txBox="1">
              <a:spLocks noChangeArrowheads="1"/>
            </p:cNvSpPr>
            <p:nvPr/>
          </p:nvSpPr>
          <p:spPr bwMode="auto">
            <a:xfrm>
              <a:off x="1319" y="2688"/>
              <a:ext cx="3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400" b="1" smtClean="0">
                  <a:solidFill>
                    <a:srgbClr val="FF0000"/>
                  </a:solidFill>
                  <a:latin typeface="Calibri" pitchFamily="34" charset="0"/>
                  <a:ea typeface="+mn-ea"/>
                  <a:cs typeface="+mn-cs"/>
                </a:rPr>
                <a:t>SS1</a:t>
              </a:r>
            </a:p>
          </p:txBody>
        </p:sp>
        <p:sp>
          <p:nvSpPr>
            <p:cNvPr id="78859" name="TextBox 10"/>
            <p:cNvSpPr txBox="1">
              <a:spLocks noChangeArrowheads="1"/>
            </p:cNvSpPr>
            <p:nvPr/>
          </p:nvSpPr>
          <p:spPr bwMode="auto">
            <a:xfrm>
              <a:off x="671" y="2858"/>
              <a:ext cx="3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1" smtClean="0">
                  <a:solidFill>
                    <a:srgbClr val="FF0000"/>
                  </a:solidFill>
                  <a:latin typeface="Calibri" pitchFamily="34" charset="0"/>
                  <a:ea typeface="+mn-ea"/>
                  <a:cs typeface="+mn-cs"/>
                </a:rPr>
                <a:t>SS2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797" y="2919"/>
              <a:ext cx="1791" cy="313"/>
            </a:xfrm>
            <a:custGeom>
              <a:avLst/>
              <a:gdLst>
                <a:gd name="connsiteX0" fmla="*/ 0 w 2981325"/>
                <a:gd name="connsiteY0" fmla="*/ 44450 h 531812"/>
                <a:gd name="connsiteX1" fmla="*/ 38100 w 2981325"/>
                <a:gd name="connsiteY1" fmla="*/ 82550 h 531812"/>
                <a:gd name="connsiteX2" fmla="*/ 171450 w 2981325"/>
                <a:gd name="connsiteY2" fmla="*/ 44450 h 531812"/>
                <a:gd name="connsiteX3" fmla="*/ 238125 w 2981325"/>
                <a:gd name="connsiteY3" fmla="*/ 6350 h 531812"/>
                <a:gd name="connsiteX4" fmla="*/ 295275 w 2981325"/>
                <a:gd name="connsiteY4" fmla="*/ 6350 h 531812"/>
                <a:gd name="connsiteX5" fmla="*/ 352425 w 2981325"/>
                <a:gd name="connsiteY5" fmla="*/ 25400 h 531812"/>
                <a:gd name="connsiteX6" fmla="*/ 295275 w 2981325"/>
                <a:gd name="connsiteY6" fmla="*/ 73025 h 531812"/>
                <a:gd name="connsiteX7" fmla="*/ 257175 w 2981325"/>
                <a:gd name="connsiteY7" fmla="*/ 101600 h 531812"/>
                <a:gd name="connsiteX8" fmla="*/ 238125 w 2981325"/>
                <a:gd name="connsiteY8" fmla="*/ 158750 h 531812"/>
                <a:gd name="connsiteX9" fmla="*/ 257175 w 2981325"/>
                <a:gd name="connsiteY9" fmla="*/ 215900 h 531812"/>
                <a:gd name="connsiteX10" fmla="*/ 285750 w 2981325"/>
                <a:gd name="connsiteY10" fmla="*/ 244475 h 531812"/>
                <a:gd name="connsiteX11" fmla="*/ 361950 w 2981325"/>
                <a:gd name="connsiteY11" fmla="*/ 234950 h 531812"/>
                <a:gd name="connsiteX12" fmla="*/ 438150 w 2981325"/>
                <a:gd name="connsiteY12" fmla="*/ 234950 h 531812"/>
                <a:gd name="connsiteX13" fmla="*/ 495300 w 2981325"/>
                <a:gd name="connsiteY13" fmla="*/ 244475 h 531812"/>
                <a:gd name="connsiteX14" fmla="*/ 581025 w 2981325"/>
                <a:gd name="connsiteY14" fmla="*/ 282575 h 531812"/>
                <a:gd name="connsiteX15" fmla="*/ 628650 w 2981325"/>
                <a:gd name="connsiteY15" fmla="*/ 311150 h 531812"/>
                <a:gd name="connsiteX16" fmla="*/ 704850 w 2981325"/>
                <a:gd name="connsiteY16" fmla="*/ 339725 h 531812"/>
                <a:gd name="connsiteX17" fmla="*/ 781050 w 2981325"/>
                <a:gd name="connsiteY17" fmla="*/ 358775 h 531812"/>
                <a:gd name="connsiteX18" fmla="*/ 866775 w 2981325"/>
                <a:gd name="connsiteY18" fmla="*/ 358775 h 531812"/>
                <a:gd name="connsiteX19" fmla="*/ 952500 w 2981325"/>
                <a:gd name="connsiteY19" fmla="*/ 358775 h 531812"/>
                <a:gd name="connsiteX20" fmla="*/ 1019175 w 2981325"/>
                <a:gd name="connsiteY20" fmla="*/ 349250 h 531812"/>
                <a:gd name="connsiteX21" fmla="*/ 1085850 w 2981325"/>
                <a:gd name="connsiteY21" fmla="*/ 320675 h 531812"/>
                <a:gd name="connsiteX22" fmla="*/ 1152525 w 2981325"/>
                <a:gd name="connsiteY22" fmla="*/ 282575 h 531812"/>
                <a:gd name="connsiteX23" fmla="*/ 1247775 w 2981325"/>
                <a:gd name="connsiteY23" fmla="*/ 301625 h 531812"/>
                <a:gd name="connsiteX24" fmla="*/ 1304925 w 2981325"/>
                <a:gd name="connsiteY24" fmla="*/ 339725 h 531812"/>
                <a:gd name="connsiteX25" fmla="*/ 1390650 w 2981325"/>
                <a:gd name="connsiteY25" fmla="*/ 387350 h 531812"/>
                <a:gd name="connsiteX26" fmla="*/ 1419225 w 2981325"/>
                <a:gd name="connsiteY26" fmla="*/ 415925 h 531812"/>
                <a:gd name="connsiteX27" fmla="*/ 1495425 w 2981325"/>
                <a:gd name="connsiteY27" fmla="*/ 406400 h 531812"/>
                <a:gd name="connsiteX28" fmla="*/ 1609725 w 2981325"/>
                <a:gd name="connsiteY28" fmla="*/ 387350 h 531812"/>
                <a:gd name="connsiteX29" fmla="*/ 1695450 w 2981325"/>
                <a:gd name="connsiteY29" fmla="*/ 387350 h 531812"/>
                <a:gd name="connsiteX30" fmla="*/ 1752600 w 2981325"/>
                <a:gd name="connsiteY30" fmla="*/ 387350 h 531812"/>
                <a:gd name="connsiteX31" fmla="*/ 1838325 w 2981325"/>
                <a:gd name="connsiteY31" fmla="*/ 387350 h 531812"/>
                <a:gd name="connsiteX32" fmla="*/ 1962150 w 2981325"/>
                <a:gd name="connsiteY32" fmla="*/ 396875 h 531812"/>
                <a:gd name="connsiteX33" fmla="*/ 2047875 w 2981325"/>
                <a:gd name="connsiteY33" fmla="*/ 406400 h 531812"/>
                <a:gd name="connsiteX34" fmla="*/ 2085975 w 2981325"/>
                <a:gd name="connsiteY34" fmla="*/ 473075 h 531812"/>
                <a:gd name="connsiteX35" fmla="*/ 2133600 w 2981325"/>
                <a:gd name="connsiteY35" fmla="*/ 511175 h 531812"/>
                <a:gd name="connsiteX36" fmla="*/ 2171700 w 2981325"/>
                <a:gd name="connsiteY36" fmla="*/ 530225 h 531812"/>
                <a:gd name="connsiteX37" fmla="*/ 2295525 w 2981325"/>
                <a:gd name="connsiteY37" fmla="*/ 501650 h 531812"/>
                <a:gd name="connsiteX38" fmla="*/ 2390775 w 2981325"/>
                <a:gd name="connsiteY38" fmla="*/ 492125 h 531812"/>
                <a:gd name="connsiteX39" fmla="*/ 2533650 w 2981325"/>
                <a:gd name="connsiteY39" fmla="*/ 492125 h 531812"/>
                <a:gd name="connsiteX40" fmla="*/ 2667000 w 2981325"/>
                <a:gd name="connsiteY40" fmla="*/ 454025 h 531812"/>
                <a:gd name="connsiteX41" fmla="*/ 2790825 w 2981325"/>
                <a:gd name="connsiteY41" fmla="*/ 463550 h 531812"/>
                <a:gd name="connsiteX42" fmla="*/ 2895600 w 2981325"/>
                <a:gd name="connsiteY42" fmla="*/ 463550 h 531812"/>
                <a:gd name="connsiteX43" fmla="*/ 2981325 w 2981325"/>
                <a:gd name="connsiteY43" fmla="*/ 463550 h 531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81325" h="531812">
                  <a:moveTo>
                    <a:pt x="0" y="44450"/>
                  </a:moveTo>
                  <a:cubicBezTo>
                    <a:pt x="4762" y="63500"/>
                    <a:pt x="9525" y="82550"/>
                    <a:pt x="38100" y="82550"/>
                  </a:cubicBezTo>
                  <a:cubicBezTo>
                    <a:pt x="66675" y="82550"/>
                    <a:pt x="138113" y="57150"/>
                    <a:pt x="171450" y="44450"/>
                  </a:cubicBezTo>
                  <a:cubicBezTo>
                    <a:pt x="204788" y="31750"/>
                    <a:pt x="217488" y="12700"/>
                    <a:pt x="238125" y="6350"/>
                  </a:cubicBezTo>
                  <a:cubicBezTo>
                    <a:pt x="258762" y="0"/>
                    <a:pt x="276225" y="3175"/>
                    <a:pt x="295275" y="6350"/>
                  </a:cubicBezTo>
                  <a:cubicBezTo>
                    <a:pt x="314325" y="9525"/>
                    <a:pt x="352425" y="14288"/>
                    <a:pt x="352425" y="25400"/>
                  </a:cubicBezTo>
                  <a:cubicBezTo>
                    <a:pt x="352425" y="36512"/>
                    <a:pt x="311150" y="60325"/>
                    <a:pt x="295275" y="73025"/>
                  </a:cubicBezTo>
                  <a:cubicBezTo>
                    <a:pt x="279400" y="85725"/>
                    <a:pt x="266700" y="87313"/>
                    <a:pt x="257175" y="101600"/>
                  </a:cubicBezTo>
                  <a:cubicBezTo>
                    <a:pt x="247650" y="115887"/>
                    <a:pt x="238125" y="139700"/>
                    <a:pt x="238125" y="158750"/>
                  </a:cubicBezTo>
                  <a:cubicBezTo>
                    <a:pt x="238125" y="177800"/>
                    <a:pt x="249238" y="201613"/>
                    <a:pt x="257175" y="215900"/>
                  </a:cubicBezTo>
                  <a:cubicBezTo>
                    <a:pt x="265112" y="230187"/>
                    <a:pt x="268288" y="241300"/>
                    <a:pt x="285750" y="244475"/>
                  </a:cubicBezTo>
                  <a:cubicBezTo>
                    <a:pt x="303213" y="247650"/>
                    <a:pt x="336550" y="236538"/>
                    <a:pt x="361950" y="234950"/>
                  </a:cubicBezTo>
                  <a:cubicBezTo>
                    <a:pt x="387350" y="233363"/>
                    <a:pt x="415925" y="233363"/>
                    <a:pt x="438150" y="234950"/>
                  </a:cubicBezTo>
                  <a:cubicBezTo>
                    <a:pt x="460375" y="236537"/>
                    <a:pt x="471488" y="236538"/>
                    <a:pt x="495300" y="244475"/>
                  </a:cubicBezTo>
                  <a:cubicBezTo>
                    <a:pt x="519113" y="252413"/>
                    <a:pt x="558800" y="271463"/>
                    <a:pt x="581025" y="282575"/>
                  </a:cubicBezTo>
                  <a:cubicBezTo>
                    <a:pt x="603250" y="293687"/>
                    <a:pt x="608013" y="301625"/>
                    <a:pt x="628650" y="311150"/>
                  </a:cubicBezTo>
                  <a:cubicBezTo>
                    <a:pt x="649287" y="320675"/>
                    <a:pt x="679450" y="331788"/>
                    <a:pt x="704850" y="339725"/>
                  </a:cubicBezTo>
                  <a:cubicBezTo>
                    <a:pt x="730250" y="347662"/>
                    <a:pt x="754062" y="355600"/>
                    <a:pt x="781050" y="358775"/>
                  </a:cubicBezTo>
                  <a:cubicBezTo>
                    <a:pt x="808038" y="361950"/>
                    <a:pt x="866775" y="358775"/>
                    <a:pt x="866775" y="358775"/>
                  </a:cubicBezTo>
                  <a:cubicBezTo>
                    <a:pt x="895350" y="358775"/>
                    <a:pt x="927100" y="360363"/>
                    <a:pt x="952500" y="358775"/>
                  </a:cubicBezTo>
                  <a:cubicBezTo>
                    <a:pt x="977900" y="357188"/>
                    <a:pt x="996950" y="355600"/>
                    <a:pt x="1019175" y="349250"/>
                  </a:cubicBezTo>
                  <a:cubicBezTo>
                    <a:pt x="1041400" y="342900"/>
                    <a:pt x="1063625" y="331787"/>
                    <a:pt x="1085850" y="320675"/>
                  </a:cubicBezTo>
                  <a:cubicBezTo>
                    <a:pt x="1108075" y="309563"/>
                    <a:pt x="1125537" y="285750"/>
                    <a:pt x="1152525" y="282575"/>
                  </a:cubicBezTo>
                  <a:cubicBezTo>
                    <a:pt x="1179513" y="279400"/>
                    <a:pt x="1222375" y="292100"/>
                    <a:pt x="1247775" y="301625"/>
                  </a:cubicBezTo>
                  <a:cubicBezTo>
                    <a:pt x="1273175" y="311150"/>
                    <a:pt x="1281113" y="325438"/>
                    <a:pt x="1304925" y="339725"/>
                  </a:cubicBezTo>
                  <a:cubicBezTo>
                    <a:pt x="1328737" y="354012"/>
                    <a:pt x="1371600" y="374650"/>
                    <a:pt x="1390650" y="387350"/>
                  </a:cubicBezTo>
                  <a:cubicBezTo>
                    <a:pt x="1409700" y="400050"/>
                    <a:pt x="1401763" y="412750"/>
                    <a:pt x="1419225" y="415925"/>
                  </a:cubicBezTo>
                  <a:cubicBezTo>
                    <a:pt x="1436688" y="419100"/>
                    <a:pt x="1463675" y="411162"/>
                    <a:pt x="1495425" y="406400"/>
                  </a:cubicBezTo>
                  <a:cubicBezTo>
                    <a:pt x="1527175" y="401638"/>
                    <a:pt x="1576388" y="390525"/>
                    <a:pt x="1609725" y="387350"/>
                  </a:cubicBezTo>
                  <a:cubicBezTo>
                    <a:pt x="1643062" y="384175"/>
                    <a:pt x="1695450" y="387350"/>
                    <a:pt x="1695450" y="387350"/>
                  </a:cubicBezTo>
                  <a:lnTo>
                    <a:pt x="1752600" y="387350"/>
                  </a:lnTo>
                  <a:cubicBezTo>
                    <a:pt x="1776412" y="387350"/>
                    <a:pt x="1803400" y="385762"/>
                    <a:pt x="1838325" y="387350"/>
                  </a:cubicBezTo>
                  <a:cubicBezTo>
                    <a:pt x="1873250" y="388938"/>
                    <a:pt x="1927225" y="393700"/>
                    <a:pt x="1962150" y="396875"/>
                  </a:cubicBezTo>
                  <a:cubicBezTo>
                    <a:pt x="1997075" y="400050"/>
                    <a:pt x="2027238" y="393700"/>
                    <a:pt x="2047875" y="406400"/>
                  </a:cubicBezTo>
                  <a:cubicBezTo>
                    <a:pt x="2068512" y="419100"/>
                    <a:pt x="2071688" y="455613"/>
                    <a:pt x="2085975" y="473075"/>
                  </a:cubicBezTo>
                  <a:cubicBezTo>
                    <a:pt x="2100262" y="490537"/>
                    <a:pt x="2119313" y="501650"/>
                    <a:pt x="2133600" y="511175"/>
                  </a:cubicBezTo>
                  <a:cubicBezTo>
                    <a:pt x="2147887" y="520700"/>
                    <a:pt x="2144713" y="531812"/>
                    <a:pt x="2171700" y="530225"/>
                  </a:cubicBezTo>
                  <a:cubicBezTo>
                    <a:pt x="2198687" y="528638"/>
                    <a:pt x="2259013" y="508000"/>
                    <a:pt x="2295525" y="501650"/>
                  </a:cubicBezTo>
                  <a:cubicBezTo>
                    <a:pt x="2332037" y="495300"/>
                    <a:pt x="2351088" y="493712"/>
                    <a:pt x="2390775" y="492125"/>
                  </a:cubicBezTo>
                  <a:cubicBezTo>
                    <a:pt x="2430462" y="490538"/>
                    <a:pt x="2487612" y="498475"/>
                    <a:pt x="2533650" y="492125"/>
                  </a:cubicBezTo>
                  <a:cubicBezTo>
                    <a:pt x="2579688" y="485775"/>
                    <a:pt x="2624138" y="458788"/>
                    <a:pt x="2667000" y="454025"/>
                  </a:cubicBezTo>
                  <a:cubicBezTo>
                    <a:pt x="2709863" y="449263"/>
                    <a:pt x="2752725" y="461962"/>
                    <a:pt x="2790825" y="463550"/>
                  </a:cubicBezTo>
                  <a:cubicBezTo>
                    <a:pt x="2828925" y="465138"/>
                    <a:pt x="2895600" y="463550"/>
                    <a:pt x="2895600" y="463550"/>
                  </a:cubicBezTo>
                  <a:lnTo>
                    <a:pt x="2981325" y="463550"/>
                  </a:lnTo>
                </a:path>
              </a:pathLst>
            </a:custGeom>
            <a:ln w="254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95" y="3330"/>
              <a:ext cx="2077" cy="164"/>
            </a:xfrm>
            <a:custGeom>
              <a:avLst/>
              <a:gdLst>
                <a:gd name="connsiteX0" fmla="*/ 0 w 3457575"/>
                <a:gd name="connsiteY0" fmla="*/ 163512 h 277812"/>
                <a:gd name="connsiteX1" fmla="*/ 95250 w 3457575"/>
                <a:gd name="connsiteY1" fmla="*/ 68262 h 277812"/>
                <a:gd name="connsiteX2" fmla="*/ 171450 w 3457575"/>
                <a:gd name="connsiteY2" fmla="*/ 30162 h 277812"/>
                <a:gd name="connsiteX3" fmla="*/ 304800 w 3457575"/>
                <a:gd name="connsiteY3" fmla="*/ 11112 h 277812"/>
                <a:gd name="connsiteX4" fmla="*/ 409575 w 3457575"/>
                <a:gd name="connsiteY4" fmla="*/ 1587 h 277812"/>
                <a:gd name="connsiteX5" fmla="*/ 504825 w 3457575"/>
                <a:gd name="connsiteY5" fmla="*/ 20637 h 277812"/>
                <a:gd name="connsiteX6" fmla="*/ 523875 w 3457575"/>
                <a:gd name="connsiteY6" fmla="*/ 58737 h 277812"/>
                <a:gd name="connsiteX7" fmla="*/ 600075 w 3457575"/>
                <a:gd name="connsiteY7" fmla="*/ 77787 h 277812"/>
                <a:gd name="connsiteX8" fmla="*/ 657225 w 3457575"/>
                <a:gd name="connsiteY8" fmla="*/ 106362 h 277812"/>
                <a:gd name="connsiteX9" fmla="*/ 714375 w 3457575"/>
                <a:gd name="connsiteY9" fmla="*/ 115887 h 277812"/>
                <a:gd name="connsiteX10" fmla="*/ 790575 w 3457575"/>
                <a:gd name="connsiteY10" fmla="*/ 134937 h 277812"/>
                <a:gd name="connsiteX11" fmla="*/ 819150 w 3457575"/>
                <a:gd name="connsiteY11" fmla="*/ 134937 h 277812"/>
                <a:gd name="connsiteX12" fmla="*/ 923925 w 3457575"/>
                <a:gd name="connsiteY12" fmla="*/ 115887 h 277812"/>
                <a:gd name="connsiteX13" fmla="*/ 971550 w 3457575"/>
                <a:gd name="connsiteY13" fmla="*/ 77787 h 277812"/>
                <a:gd name="connsiteX14" fmla="*/ 1028700 w 3457575"/>
                <a:gd name="connsiteY14" fmla="*/ 58737 h 277812"/>
                <a:gd name="connsiteX15" fmla="*/ 1123950 w 3457575"/>
                <a:gd name="connsiteY15" fmla="*/ 58737 h 277812"/>
                <a:gd name="connsiteX16" fmla="*/ 1171575 w 3457575"/>
                <a:gd name="connsiteY16" fmla="*/ 58737 h 277812"/>
                <a:gd name="connsiteX17" fmla="*/ 1209675 w 3457575"/>
                <a:gd name="connsiteY17" fmla="*/ 58737 h 277812"/>
                <a:gd name="connsiteX18" fmla="*/ 1266825 w 3457575"/>
                <a:gd name="connsiteY18" fmla="*/ 58737 h 277812"/>
                <a:gd name="connsiteX19" fmla="*/ 1314450 w 3457575"/>
                <a:gd name="connsiteY19" fmla="*/ 58737 h 277812"/>
                <a:gd name="connsiteX20" fmla="*/ 1371600 w 3457575"/>
                <a:gd name="connsiteY20" fmla="*/ 30162 h 277812"/>
                <a:gd name="connsiteX21" fmla="*/ 1466850 w 3457575"/>
                <a:gd name="connsiteY21" fmla="*/ 20637 h 277812"/>
                <a:gd name="connsiteX22" fmla="*/ 1485900 w 3457575"/>
                <a:gd name="connsiteY22" fmla="*/ 11112 h 277812"/>
                <a:gd name="connsiteX23" fmla="*/ 1552575 w 3457575"/>
                <a:gd name="connsiteY23" fmla="*/ 20637 h 277812"/>
                <a:gd name="connsiteX24" fmla="*/ 1590675 w 3457575"/>
                <a:gd name="connsiteY24" fmla="*/ 58737 h 277812"/>
                <a:gd name="connsiteX25" fmla="*/ 1666875 w 3457575"/>
                <a:gd name="connsiteY25" fmla="*/ 87312 h 277812"/>
                <a:gd name="connsiteX26" fmla="*/ 1771650 w 3457575"/>
                <a:gd name="connsiteY26" fmla="*/ 77787 h 277812"/>
                <a:gd name="connsiteX27" fmla="*/ 1866900 w 3457575"/>
                <a:gd name="connsiteY27" fmla="*/ 87312 h 277812"/>
                <a:gd name="connsiteX28" fmla="*/ 1971675 w 3457575"/>
                <a:gd name="connsiteY28" fmla="*/ 106362 h 277812"/>
                <a:gd name="connsiteX29" fmla="*/ 2085975 w 3457575"/>
                <a:gd name="connsiteY29" fmla="*/ 106362 h 277812"/>
                <a:gd name="connsiteX30" fmla="*/ 2181225 w 3457575"/>
                <a:gd name="connsiteY30" fmla="*/ 115887 h 277812"/>
                <a:gd name="connsiteX31" fmla="*/ 2238375 w 3457575"/>
                <a:gd name="connsiteY31" fmla="*/ 115887 h 277812"/>
                <a:gd name="connsiteX32" fmla="*/ 2352675 w 3457575"/>
                <a:gd name="connsiteY32" fmla="*/ 77787 h 277812"/>
                <a:gd name="connsiteX33" fmla="*/ 2409825 w 3457575"/>
                <a:gd name="connsiteY33" fmla="*/ 58737 h 277812"/>
                <a:gd name="connsiteX34" fmla="*/ 2486025 w 3457575"/>
                <a:gd name="connsiteY34" fmla="*/ 30162 h 277812"/>
                <a:gd name="connsiteX35" fmla="*/ 2571750 w 3457575"/>
                <a:gd name="connsiteY35" fmla="*/ 20637 h 277812"/>
                <a:gd name="connsiteX36" fmla="*/ 2628900 w 3457575"/>
                <a:gd name="connsiteY36" fmla="*/ 68262 h 277812"/>
                <a:gd name="connsiteX37" fmla="*/ 2657475 w 3457575"/>
                <a:gd name="connsiteY37" fmla="*/ 115887 h 277812"/>
                <a:gd name="connsiteX38" fmla="*/ 2657475 w 3457575"/>
                <a:gd name="connsiteY38" fmla="*/ 182562 h 277812"/>
                <a:gd name="connsiteX39" fmla="*/ 2695575 w 3457575"/>
                <a:gd name="connsiteY39" fmla="*/ 220662 h 277812"/>
                <a:gd name="connsiteX40" fmla="*/ 2743200 w 3457575"/>
                <a:gd name="connsiteY40" fmla="*/ 211137 h 277812"/>
                <a:gd name="connsiteX41" fmla="*/ 2847975 w 3457575"/>
                <a:gd name="connsiteY41" fmla="*/ 182562 h 277812"/>
                <a:gd name="connsiteX42" fmla="*/ 2895600 w 3457575"/>
                <a:gd name="connsiteY42" fmla="*/ 182562 h 277812"/>
                <a:gd name="connsiteX43" fmla="*/ 2924175 w 3457575"/>
                <a:gd name="connsiteY43" fmla="*/ 182562 h 277812"/>
                <a:gd name="connsiteX44" fmla="*/ 2962275 w 3457575"/>
                <a:gd name="connsiteY44" fmla="*/ 201612 h 277812"/>
                <a:gd name="connsiteX45" fmla="*/ 2990850 w 3457575"/>
                <a:gd name="connsiteY45" fmla="*/ 220662 h 277812"/>
                <a:gd name="connsiteX46" fmla="*/ 3048000 w 3457575"/>
                <a:gd name="connsiteY46" fmla="*/ 201612 h 277812"/>
                <a:gd name="connsiteX47" fmla="*/ 3114675 w 3457575"/>
                <a:gd name="connsiteY47" fmla="*/ 182562 h 277812"/>
                <a:gd name="connsiteX48" fmla="*/ 3190875 w 3457575"/>
                <a:gd name="connsiteY48" fmla="*/ 182562 h 277812"/>
                <a:gd name="connsiteX49" fmla="*/ 3267075 w 3457575"/>
                <a:gd name="connsiteY49" fmla="*/ 230187 h 277812"/>
                <a:gd name="connsiteX50" fmla="*/ 3362325 w 3457575"/>
                <a:gd name="connsiteY50" fmla="*/ 258762 h 277812"/>
                <a:gd name="connsiteX51" fmla="*/ 3457575 w 3457575"/>
                <a:gd name="connsiteY51" fmla="*/ 277812 h 27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457575" h="277812">
                  <a:moveTo>
                    <a:pt x="0" y="163512"/>
                  </a:moveTo>
                  <a:cubicBezTo>
                    <a:pt x="33337" y="126999"/>
                    <a:pt x="66675" y="90487"/>
                    <a:pt x="95250" y="68262"/>
                  </a:cubicBezTo>
                  <a:cubicBezTo>
                    <a:pt x="123825" y="46037"/>
                    <a:pt x="136525" y="39687"/>
                    <a:pt x="171450" y="30162"/>
                  </a:cubicBezTo>
                  <a:cubicBezTo>
                    <a:pt x="206375" y="20637"/>
                    <a:pt x="265113" y="15875"/>
                    <a:pt x="304800" y="11112"/>
                  </a:cubicBezTo>
                  <a:cubicBezTo>
                    <a:pt x="344488" y="6350"/>
                    <a:pt x="376238" y="0"/>
                    <a:pt x="409575" y="1587"/>
                  </a:cubicBezTo>
                  <a:cubicBezTo>
                    <a:pt x="442912" y="3174"/>
                    <a:pt x="485775" y="11112"/>
                    <a:pt x="504825" y="20637"/>
                  </a:cubicBezTo>
                  <a:cubicBezTo>
                    <a:pt x="523875" y="30162"/>
                    <a:pt x="508000" y="49212"/>
                    <a:pt x="523875" y="58737"/>
                  </a:cubicBezTo>
                  <a:cubicBezTo>
                    <a:pt x="539750" y="68262"/>
                    <a:pt x="577850" y="69850"/>
                    <a:pt x="600075" y="77787"/>
                  </a:cubicBezTo>
                  <a:cubicBezTo>
                    <a:pt x="622300" y="85725"/>
                    <a:pt x="638175" y="100012"/>
                    <a:pt x="657225" y="106362"/>
                  </a:cubicBezTo>
                  <a:cubicBezTo>
                    <a:pt x="676275" y="112712"/>
                    <a:pt x="692150" y="111125"/>
                    <a:pt x="714375" y="115887"/>
                  </a:cubicBezTo>
                  <a:cubicBezTo>
                    <a:pt x="736600" y="120650"/>
                    <a:pt x="773113" y="131762"/>
                    <a:pt x="790575" y="134937"/>
                  </a:cubicBezTo>
                  <a:cubicBezTo>
                    <a:pt x="808038" y="138112"/>
                    <a:pt x="796925" y="138112"/>
                    <a:pt x="819150" y="134937"/>
                  </a:cubicBezTo>
                  <a:cubicBezTo>
                    <a:pt x="841375" y="131762"/>
                    <a:pt x="898525" y="125412"/>
                    <a:pt x="923925" y="115887"/>
                  </a:cubicBezTo>
                  <a:cubicBezTo>
                    <a:pt x="949325" y="106362"/>
                    <a:pt x="954088" y="87312"/>
                    <a:pt x="971550" y="77787"/>
                  </a:cubicBezTo>
                  <a:cubicBezTo>
                    <a:pt x="989013" y="68262"/>
                    <a:pt x="1003300" y="61912"/>
                    <a:pt x="1028700" y="58737"/>
                  </a:cubicBezTo>
                  <a:cubicBezTo>
                    <a:pt x="1054100" y="55562"/>
                    <a:pt x="1123950" y="58737"/>
                    <a:pt x="1123950" y="58737"/>
                  </a:cubicBezTo>
                  <a:lnTo>
                    <a:pt x="1171575" y="58737"/>
                  </a:lnTo>
                  <a:lnTo>
                    <a:pt x="1209675" y="58737"/>
                  </a:lnTo>
                  <a:lnTo>
                    <a:pt x="1266825" y="58737"/>
                  </a:lnTo>
                  <a:cubicBezTo>
                    <a:pt x="1284287" y="58737"/>
                    <a:pt x="1296987" y="63500"/>
                    <a:pt x="1314450" y="58737"/>
                  </a:cubicBezTo>
                  <a:cubicBezTo>
                    <a:pt x="1331913" y="53974"/>
                    <a:pt x="1346200" y="36512"/>
                    <a:pt x="1371600" y="30162"/>
                  </a:cubicBezTo>
                  <a:cubicBezTo>
                    <a:pt x="1397000" y="23812"/>
                    <a:pt x="1447800" y="23812"/>
                    <a:pt x="1466850" y="20637"/>
                  </a:cubicBezTo>
                  <a:cubicBezTo>
                    <a:pt x="1485900" y="17462"/>
                    <a:pt x="1471613" y="11112"/>
                    <a:pt x="1485900" y="11112"/>
                  </a:cubicBezTo>
                  <a:cubicBezTo>
                    <a:pt x="1500187" y="11112"/>
                    <a:pt x="1535113" y="12700"/>
                    <a:pt x="1552575" y="20637"/>
                  </a:cubicBezTo>
                  <a:cubicBezTo>
                    <a:pt x="1570037" y="28574"/>
                    <a:pt x="1571625" y="47625"/>
                    <a:pt x="1590675" y="58737"/>
                  </a:cubicBezTo>
                  <a:cubicBezTo>
                    <a:pt x="1609725" y="69849"/>
                    <a:pt x="1636712" y="84137"/>
                    <a:pt x="1666875" y="87312"/>
                  </a:cubicBezTo>
                  <a:cubicBezTo>
                    <a:pt x="1697038" y="90487"/>
                    <a:pt x="1738313" y="77787"/>
                    <a:pt x="1771650" y="77787"/>
                  </a:cubicBezTo>
                  <a:cubicBezTo>
                    <a:pt x="1804987" y="77787"/>
                    <a:pt x="1833563" y="82550"/>
                    <a:pt x="1866900" y="87312"/>
                  </a:cubicBezTo>
                  <a:cubicBezTo>
                    <a:pt x="1900237" y="92074"/>
                    <a:pt x="1935163" y="103187"/>
                    <a:pt x="1971675" y="106362"/>
                  </a:cubicBezTo>
                  <a:cubicBezTo>
                    <a:pt x="2008187" y="109537"/>
                    <a:pt x="2051050" y="104774"/>
                    <a:pt x="2085975" y="106362"/>
                  </a:cubicBezTo>
                  <a:cubicBezTo>
                    <a:pt x="2120900" y="107950"/>
                    <a:pt x="2155825" y="114300"/>
                    <a:pt x="2181225" y="115887"/>
                  </a:cubicBezTo>
                  <a:cubicBezTo>
                    <a:pt x="2206625" y="117475"/>
                    <a:pt x="2209800" y="122237"/>
                    <a:pt x="2238375" y="115887"/>
                  </a:cubicBezTo>
                  <a:cubicBezTo>
                    <a:pt x="2266950" y="109537"/>
                    <a:pt x="2352675" y="77787"/>
                    <a:pt x="2352675" y="77787"/>
                  </a:cubicBezTo>
                  <a:cubicBezTo>
                    <a:pt x="2381250" y="68262"/>
                    <a:pt x="2387600" y="66675"/>
                    <a:pt x="2409825" y="58737"/>
                  </a:cubicBezTo>
                  <a:cubicBezTo>
                    <a:pt x="2432050" y="50800"/>
                    <a:pt x="2459038" y="36512"/>
                    <a:pt x="2486025" y="30162"/>
                  </a:cubicBezTo>
                  <a:cubicBezTo>
                    <a:pt x="2513012" y="23812"/>
                    <a:pt x="2547938" y="14287"/>
                    <a:pt x="2571750" y="20637"/>
                  </a:cubicBezTo>
                  <a:cubicBezTo>
                    <a:pt x="2595562" y="26987"/>
                    <a:pt x="2614613" y="52387"/>
                    <a:pt x="2628900" y="68262"/>
                  </a:cubicBezTo>
                  <a:cubicBezTo>
                    <a:pt x="2643188" y="84137"/>
                    <a:pt x="2652713" y="96837"/>
                    <a:pt x="2657475" y="115887"/>
                  </a:cubicBezTo>
                  <a:cubicBezTo>
                    <a:pt x="2662237" y="134937"/>
                    <a:pt x="2651125" y="165100"/>
                    <a:pt x="2657475" y="182562"/>
                  </a:cubicBezTo>
                  <a:cubicBezTo>
                    <a:pt x="2663825" y="200024"/>
                    <a:pt x="2681287" y="215899"/>
                    <a:pt x="2695575" y="220662"/>
                  </a:cubicBezTo>
                  <a:cubicBezTo>
                    <a:pt x="2709863" y="225425"/>
                    <a:pt x="2717800" y="217487"/>
                    <a:pt x="2743200" y="211137"/>
                  </a:cubicBezTo>
                  <a:cubicBezTo>
                    <a:pt x="2768600" y="204787"/>
                    <a:pt x="2822575" y="187324"/>
                    <a:pt x="2847975" y="182562"/>
                  </a:cubicBezTo>
                  <a:cubicBezTo>
                    <a:pt x="2873375" y="177800"/>
                    <a:pt x="2895600" y="182562"/>
                    <a:pt x="2895600" y="182562"/>
                  </a:cubicBezTo>
                  <a:cubicBezTo>
                    <a:pt x="2908300" y="182562"/>
                    <a:pt x="2913062" y="179387"/>
                    <a:pt x="2924175" y="182562"/>
                  </a:cubicBezTo>
                  <a:cubicBezTo>
                    <a:pt x="2935288" y="185737"/>
                    <a:pt x="2951163" y="195262"/>
                    <a:pt x="2962275" y="201612"/>
                  </a:cubicBezTo>
                  <a:cubicBezTo>
                    <a:pt x="2973387" y="207962"/>
                    <a:pt x="2976563" y="220662"/>
                    <a:pt x="2990850" y="220662"/>
                  </a:cubicBezTo>
                  <a:cubicBezTo>
                    <a:pt x="3005137" y="220662"/>
                    <a:pt x="3027363" y="207962"/>
                    <a:pt x="3048000" y="201612"/>
                  </a:cubicBezTo>
                  <a:cubicBezTo>
                    <a:pt x="3068637" y="195262"/>
                    <a:pt x="3090863" y="185737"/>
                    <a:pt x="3114675" y="182562"/>
                  </a:cubicBezTo>
                  <a:cubicBezTo>
                    <a:pt x="3138488" y="179387"/>
                    <a:pt x="3165475" y="174625"/>
                    <a:pt x="3190875" y="182562"/>
                  </a:cubicBezTo>
                  <a:cubicBezTo>
                    <a:pt x="3216275" y="190499"/>
                    <a:pt x="3238500" y="217487"/>
                    <a:pt x="3267075" y="230187"/>
                  </a:cubicBezTo>
                  <a:cubicBezTo>
                    <a:pt x="3295650" y="242887"/>
                    <a:pt x="3330575" y="250825"/>
                    <a:pt x="3362325" y="258762"/>
                  </a:cubicBezTo>
                  <a:cubicBezTo>
                    <a:pt x="3394075" y="266699"/>
                    <a:pt x="3425825" y="272255"/>
                    <a:pt x="3457575" y="277812"/>
                  </a:cubicBezTo>
                </a:path>
              </a:pathLst>
            </a:custGeom>
            <a:ln w="254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72" y="3438"/>
              <a:ext cx="899" cy="102"/>
            </a:xfrm>
            <a:custGeom>
              <a:avLst/>
              <a:gdLst>
                <a:gd name="connsiteX0" fmla="*/ 0 w 1495425"/>
                <a:gd name="connsiteY0" fmla="*/ 85725 h 174625"/>
                <a:gd name="connsiteX1" fmla="*/ 123825 w 1495425"/>
                <a:gd name="connsiteY1" fmla="*/ 85725 h 174625"/>
                <a:gd name="connsiteX2" fmla="*/ 209550 w 1495425"/>
                <a:gd name="connsiteY2" fmla="*/ 114300 h 174625"/>
                <a:gd name="connsiteX3" fmla="*/ 304800 w 1495425"/>
                <a:gd name="connsiteY3" fmla="*/ 123825 h 174625"/>
                <a:gd name="connsiteX4" fmla="*/ 428625 w 1495425"/>
                <a:gd name="connsiteY4" fmla="*/ 76200 h 174625"/>
                <a:gd name="connsiteX5" fmla="*/ 523875 w 1495425"/>
                <a:gd name="connsiteY5" fmla="*/ 85725 h 174625"/>
                <a:gd name="connsiteX6" fmla="*/ 581025 w 1495425"/>
                <a:gd name="connsiteY6" fmla="*/ 95250 h 174625"/>
                <a:gd name="connsiteX7" fmla="*/ 666750 w 1495425"/>
                <a:gd name="connsiteY7" fmla="*/ 104775 h 174625"/>
                <a:gd name="connsiteX8" fmla="*/ 723900 w 1495425"/>
                <a:gd name="connsiteY8" fmla="*/ 161925 h 174625"/>
                <a:gd name="connsiteX9" fmla="*/ 800100 w 1495425"/>
                <a:gd name="connsiteY9" fmla="*/ 161925 h 174625"/>
                <a:gd name="connsiteX10" fmla="*/ 923925 w 1495425"/>
                <a:gd name="connsiteY10" fmla="*/ 85725 h 174625"/>
                <a:gd name="connsiteX11" fmla="*/ 1009650 w 1495425"/>
                <a:gd name="connsiteY11" fmla="*/ 85725 h 174625"/>
                <a:gd name="connsiteX12" fmla="*/ 1123950 w 1495425"/>
                <a:gd name="connsiteY12" fmla="*/ 85725 h 174625"/>
                <a:gd name="connsiteX13" fmla="*/ 1285875 w 1495425"/>
                <a:gd name="connsiteY13" fmla="*/ 95250 h 174625"/>
                <a:gd name="connsiteX14" fmla="*/ 1390650 w 1495425"/>
                <a:gd name="connsiteY14" fmla="*/ 85725 h 174625"/>
                <a:gd name="connsiteX15" fmla="*/ 1476375 w 1495425"/>
                <a:gd name="connsiteY15" fmla="*/ 28575 h 174625"/>
                <a:gd name="connsiteX16" fmla="*/ 1495425 w 1495425"/>
                <a:gd name="connsiteY16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95425" h="174625">
                  <a:moveTo>
                    <a:pt x="0" y="85725"/>
                  </a:moveTo>
                  <a:cubicBezTo>
                    <a:pt x="44450" y="83344"/>
                    <a:pt x="88900" y="80963"/>
                    <a:pt x="123825" y="85725"/>
                  </a:cubicBezTo>
                  <a:cubicBezTo>
                    <a:pt x="158750" y="90488"/>
                    <a:pt x="179388" y="107950"/>
                    <a:pt x="209550" y="114300"/>
                  </a:cubicBezTo>
                  <a:cubicBezTo>
                    <a:pt x="239712" y="120650"/>
                    <a:pt x="268288" y="130175"/>
                    <a:pt x="304800" y="123825"/>
                  </a:cubicBezTo>
                  <a:cubicBezTo>
                    <a:pt x="341312" y="117475"/>
                    <a:pt x="392113" y="82550"/>
                    <a:pt x="428625" y="76200"/>
                  </a:cubicBezTo>
                  <a:cubicBezTo>
                    <a:pt x="465137" y="69850"/>
                    <a:pt x="498475" y="82550"/>
                    <a:pt x="523875" y="85725"/>
                  </a:cubicBezTo>
                  <a:cubicBezTo>
                    <a:pt x="549275" y="88900"/>
                    <a:pt x="557213" y="92075"/>
                    <a:pt x="581025" y="95250"/>
                  </a:cubicBezTo>
                  <a:cubicBezTo>
                    <a:pt x="604838" y="98425"/>
                    <a:pt x="642938" y="93663"/>
                    <a:pt x="666750" y="104775"/>
                  </a:cubicBezTo>
                  <a:cubicBezTo>
                    <a:pt x="690563" y="115888"/>
                    <a:pt x="701675" y="152400"/>
                    <a:pt x="723900" y="161925"/>
                  </a:cubicBezTo>
                  <a:cubicBezTo>
                    <a:pt x="746125" y="171450"/>
                    <a:pt x="766763" y="174625"/>
                    <a:pt x="800100" y="161925"/>
                  </a:cubicBezTo>
                  <a:cubicBezTo>
                    <a:pt x="833438" y="149225"/>
                    <a:pt x="889000" y="98425"/>
                    <a:pt x="923925" y="85725"/>
                  </a:cubicBezTo>
                  <a:cubicBezTo>
                    <a:pt x="958850" y="73025"/>
                    <a:pt x="1009650" y="85725"/>
                    <a:pt x="1009650" y="85725"/>
                  </a:cubicBezTo>
                  <a:cubicBezTo>
                    <a:pt x="1042987" y="85725"/>
                    <a:pt x="1077913" y="84138"/>
                    <a:pt x="1123950" y="85725"/>
                  </a:cubicBezTo>
                  <a:cubicBezTo>
                    <a:pt x="1169987" y="87312"/>
                    <a:pt x="1241425" y="95250"/>
                    <a:pt x="1285875" y="95250"/>
                  </a:cubicBezTo>
                  <a:cubicBezTo>
                    <a:pt x="1330325" y="95250"/>
                    <a:pt x="1358900" y="96837"/>
                    <a:pt x="1390650" y="85725"/>
                  </a:cubicBezTo>
                  <a:cubicBezTo>
                    <a:pt x="1422400" y="74613"/>
                    <a:pt x="1458913" y="42862"/>
                    <a:pt x="1476375" y="28575"/>
                  </a:cubicBezTo>
                  <a:cubicBezTo>
                    <a:pt x="1493837" y="14288"/>
                    <a:pt x="1494631" y="7144"/>
                    <a:pt x="1495425" y="0"/>
                  </a:cubicBezTo>
                </a:path>
              </a:pathLst>
            </a:custGeom>
            <a:ln w="254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78863" name="TextBox 16"/>
            <p:cNvSpPr txBox="1">
              <a:spLocks noChangeArrowheads="1"/>
            </p:cNvSpPr>
            <p:nvPr/>
          </p:nvSpPr>
          <p:spPr bwMode="auto">
            <a:xfrm>
              <a:off x="994" y="3767"/>
              <a:ext cx="74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000" b="1" smtClean="0">
                  <a:solidFill>
                    <a:srgbClr val="FFFF00"/>
                  </a:solidFill>
                  <a:latin typeface="Calibri" pitchFamily="34" charset="0"/>
                  <a:ea typeface="+mn-ea"/>
                  <a:cs typeface="+mn-cs"/>
                </a:rPr>
                <a:t>ITD limits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67" y="2924"/>
              <a:ext cx="1239" cy="142"/>
            </a:xfrm>
            <a:custGeom>
              <a:avLst/>
              <a:gdLst>
                <a:gd name="connsiteX0" fmla="*/ 0 w 2061028"/>
                <a:gd name="connsiteY0" fmla="*/ 181429 h 241905"/>
                <a:gd name="connsiteX1" fmla="*/ 58057 w 2061028"/>
                <a:gd name="connsiteY1" fmla="*/ 108857 h 241905"/>
                <a:gd name="connsiteX2" fmla="*/ 348342 w 2061028"/>
                <a:gd name="connsiteY2" fmla="*/ 137886 h 241905"/>
                <a:gd name="connsiteX3" fmla="*/ 537028 w 2061028"/>
                <a:gd name="connsiteY3" fmla="*/ 166914 h 241905"/>
                <a:gd name="connsiteX4" fmla="*/ 638628 w 2061028"/>
                <a:gd name="connsiteY4" fmla="*/ 195943 h 241905"/>
                <a:gd name="connsiteX5" fmla="*/ 696685 w 2061028"/>
                <a:gd name="connsiteY5" fmla="*/ 239486 h 241905"/>
                <a:gd name="connsiteX6" fmla="*/ 870857 w 2061028"/>
                <a:gd name="connsiteY6" fmla="*/ 181429 h 241905"/>
                <a:gd name="connsiteX7" fmla="*/ 972457 w 2061028"/>
                <a:gd name="connsiteY7" fmla="*/ 123372 h 241905"/>
                <a:gd name="connsiteX8" fmla="*/ 1045028 w 2061028"/>
                <a:gd name="connsiteY8" fmla="*/ 137886 h 241905"/>
                <a:gd name="connsiteX9" fmla="*/ 1190171 w 2061028"/>
                <a:gd name="connsiteY9" fmla="*/ 123372 h 241905"/>
                <a:gd name="connsiteX10" fmla="*/ 1335314 w 2061028"/>
                <a:gd name="connsiteY10" fmla="*/ 108857 h 241905"/>
                <a:gd name="connsiteX11" fmla="*/ 1436914 w 2061028"/>
                <a:gd name="connsiteY11" fmla="*/ 94343 h 241905"/>
                <a:gd name="connsiteX12" fmla="*/ 1524000 w 2061028"/>
                <a:gd name="connsiteY12" fmla="*/ 65314 h 241905"/>
                <a:gd name="connsiteX13" fmla="*/ 1669142 w 2061028"/>
                <a:gd name="connsiteY13" fmla="*/ 65314 h 241905"/>
                <a:gd name="connsiteX14" fmla="*/ 1785257 w 2061028"/>
                <a:gd name="connsiteY14" fmla="*/ 36286 h 241905"/>
                <a:gd name="connsiteX15" fmla="*/ 1901371 w 2061028"/>
                <a:gd name="connsiteY15" fmla="*/ 7257 h 241905"/>
                <a:gd name="connsiteX16" fmla="*/ 2002971 w 2061028"/>
                <a:gd name="connsiteY16" fmla="*/ 7257 h 241905"/>
                <a:gd name="connsiteX17" fmla="*/ 2061028 w 2061028"/>
                <a:gd name="connsiteY17" fmla="*/ 50800 h 24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61028" h="241905">
                  <a:moveTo>
                    <a:pt x="0" y="181429"/>
                  </a:moveTo>
                  <a:cubicBezTo>
                    <a:pt x="0" y="148771"/>
                    <a:pt x="0" y="116114"/>
                    <a:pt x="58057" y="108857"/>
                  </a:cubicBezTo>
                  <a:cubicBezTo>
                    <a:pt x="116114" y="101600"/>
                    <a:pt x="268513" y="128210"/>
                    <a:pt x="348342" y="137886"/>
                  </a:cubicBezTo>
                  <a:cubicBezTo>
                    <a:pt x="428171" y="147562"/>
                    <a:pt x="488647" y="157238"/>
                    <a:pt x="537028" y="166914"/>
                  </a:cubicBezTo>
                  <a:cubicBezTo>
                    <a:pt x="585409" y="176590"/>
                    <a:pt x="612019" y="183848"/>
                    <a:pt x="638628" y="195943"/>
                  </a:cubicBezTo>
                  <a:cubicBezTo>
                    <a:pt x="665237" y="208038"/>
                    <a:pt x="657980" y="241905"/>
                    <a:pt x="696685" y="239486"/>
                  </a:cubicBezTo>
                  <a:cubicBezTo>
                    <a:pt x="735390" y="237067"/>
                    <a:pt x="824895" y="200781"/>
                    <a:pt x="870857" y="181429"/>
                  </a:cubicBezTo>
                  <a:cubicBezTo>
                    <a:pt x="916819" y="162077"/>
                    <a:pt x="943429" y="130629"/>
                    <a:pt x="972457" y="123372"/>
                  </a:cubicBezTo>
                  <a:cubicBezTo>
                    <a:pt x="1001485" y="116115"/>
                    <a:pt x="1008742" y="137886"/>
                    <a:pt x="1045028" y="137886"/>
                  </a:cubicBezTo>
                  <a:cubicBezTo>
                    <a:pt x="1081314" y="137886"/>
                    <a:pt x="1190171" y="123372"/>
                    <a:pt x="1190171" y="123372"/>
                  </a:cubicBezTo>
                  <a:lnTo>
                    <a:pt x="1335314" y="108857"/>
                  </a:lnTo>
                  <a:cubicBezTo>
                    <a:pt x="1376438" y="104019"/>
                    <a:pt x="1405466" y="101600"/>
                    <a:pt x="1436914" y="94343"/>
                  </a:cubicBezTo>
                  <a:cubicBezTo>
                    <a:pt x="1468362" y="87086"/>
                    <a:pt x="1485295" y="70152"/>
                    <a:pt x="1524000" y="65314"/>
                  </a:cubicBezTo>
                  <a:cubicBezTo>
                    <a:pt x="1562705" y="60476"/>
                    <a:pt x="1625599" y="70152"/>
                    <a:pt x="1669142" y="65314"/>
                  </a:cubicBezTo>
                  <a:cubicBezTo>
                    <a:pt x="1712685" y="60476"/>
                    <a:pt x="1785257" y="36286"/>
                    <a:pt x="1785257" y="36286"/>
                  </a:cubicBezTo>
                  <a:cubicBezTo>
                    <a:pt x="1823962" y="26610"/>
                    <a:pt x="1865085" y="12095"/>
                    <a:pt x="1901371" y="7257"/>
                  </a:cubicBezTo>
                  <a:cubicBezTo>
                    <a:pt x="1937657" y="2419"/>
                    <a:pt x="1976361" y="0"/>
                    <a:pt x="2002971" y="7257"/>
                  </a:cubicBezTo>
                  <a:cubicBezTo>
                    <a:pt x="2029581" y="14514"/>
                    <a:pt x="2048933" y="38705"/>
                    <a:pt x="2061028" y="50800"/>
                  </a:cubicBezTo>
                </a:path>
              </a:pathLst>
            </a:custGeom>
            <a:ln w="254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622" y="2900"/>
              <a:ext cx="86" cy="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78866" name="TextBox 17"/>
            <p:cNvSpPr txBox="1">
              <a:spLocks noChangeArrowheads="1"/>
            </p:cNvSpPr>
            <p:nvPr/>
          </p:nvSpPr>
          <p:spPr bwMode="auto">
            <a:xfrm>
              <a:off x="49" y="989"/>
              <a:ext cx="1279" cy="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b="1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June 2011 mean state</a:t>
              </a:r>
            </a:p>
          </p:txBody>
        </p:sp>
        <p:sp>
          <p:nvSpPr>
            <p:cNvPr id="78867" name="TextBox 18"/>
            <p:cNvSpPr txBox="1">
              <a:spLocks noChangeArrowheads="1"/>
            </p:cNvSpPr>
            <p:nvPr/>
          </p:nvSpPr>
          <p:spPr bwMode="auto">
            <a:xfrm>
              <a:off x="2314" y="1630"/>
              <a:ext cx="130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(Marsham </a:t>
              </a:r>
              <a:r>
                <a:rPr lang="en-GB" sz="1600" i="1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et al</a:t>
              </a:r>
              <a:r>
                <a:rPr lang="en-GB" sz="16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., 2013)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ctrTitle" idx="4294967295"/>
          </p:nvPr>
        </p:nvSpPr>
        <p:spPr>
          <a:xfrm>
            <a:off x="1619253" y="-171450"/>
            <a:ext cx="7345363" cy="1470025"/>
          </a:xfrm>
        </p:spPr>
        <p:txBody>
          <a:bodyPr anchor="ctr"/>
          <a:lstStyle/>
          <a:p>
            <a:r>
              <a:rPr lang="en-GB" smtClean="0">
                <a:cs typeface="Arial" charset="0"/>
              </a:rPr>
              <a:t>Clouds in the Sahara – Fennec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478338" y="1052513"/>
            <a:ext cx="4391025" cy="4089400"/>
            <a:chOff x="2821" y="663"/>
            <a:chExt cx="2766" cy="2576"/>
          </a:xfrm>
        </p:grpSpPr>
        <p:pic>
          <p:nvPicPr>
            <p:cNvPr id="61444" name="Picture 4" descr="FIGURE1_AS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1" y="663"/>
              <a:ext cx="2766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5" name="TextBox 5"/>
            <p:cNvSpPr txBox="1">
              <a:spLocks noChangeArrowheads="1"/>
            </p:cNvSpPr>
            <p:nvPr/>
          </p:nvSpPr>
          <p:spPr bwMode="auto">
            <a:xfrm>
              <a:off x="3082" y="2251"/>
              <a:ext cx="2505" cy="9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>
                <a:lnSpc>
                  <a:spcPct val="100000"/>
                </a:lnSpc>
              </a:pPr>
              <a:r>
                <a:rPr lang="en-GB" sz="24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Boundary layer is very dry, but so deep (~5km) that clouds routinely form at its top, fed by dry dusty air. </a:t>
              </a:r>
            </a:p>
          </p:txBody>
        </p:sp>
      </p:grpSp>
      <p:pic>
        <p:nvPicPr>
          <p:cNvPr id="6144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41163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7019925" y="908051"/>
            <a:ext cx="183947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(Cuesta </a:t>
            </a:r>
            <a:r>
              <a:rPr lang="en-GB" sz="1600" i="1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et al</a:t>
            </a:r>
            <a:r>
              <a:rPr lang="en-GB" sz="160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., 2009</a:t>
            </a:r>
            <a:r>
              <a:rPr lang="en-GB" sz="140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0341" y="3754444"/>
            <a:ext cx="8785225" cy="2871787"/>
            <a:chOff x="101" y="2365"/>
            <a:chExt cx="5534" cy="1809"/>
          </a:xfrm>
        </p:grpSpPr>
        <p:sp>
          <p:nvSpPr>
            <p:cNvPr id="61443" name="TextBox 3"/>
            <p:cNvSpPr txBox="1">
              <a:spLocks noChangeArrowheads="1"/>
            </p:cNvSpPr>
            <p:nvPr/>
          </p:nvSpPr>
          <p:spPr bwMode="auto">
            <a:xfrm>
              <a:off x="183" y="2365"/>
              <a:ext cx="2652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4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The Sahara is surprisingly cloudy</a:t>
              </a:r>
            </a:p>
          </p:txBody>
        </p:sp>
        <p:sp>
          <p:nvSpPr>
            <p:cNvPr id="61448" name="TextBox 8"/>
            <p:cNvSpPr txBox="1">
              <a:spLocks noChangeArrowheads="1"/>
            </p:cNvSpPr>
            <p:nvPr/>
          </p:nvSpPr>
          <p:spPr bwMode="auto">
            <a:xfrm>
              <a:off x="108" y="2704"/>
              <a:ext cx="297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en-GB" sz="24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Small clouds above dusty desert provide a challenge for remote  sensing and models.</a:t>
              </a:r>
            </a:p>
          </p:txBody>
        </p:sp>
        <p:sp>
          <p:nvSpPr>
            <p:cNvPr id="61450" name="TextBox 8"/>
            <p:cNvSpPr txBox="1">
              <a:spLocks noChangeArrowheads="1"/>
            </p:cNvSpPr>
            <p:nvPr/>
          </p:nvSpPr>
          <p:spPr bwMode="auto">
            <a:xfrm>
              <a:off x="101" y="3418"/>
              <a:ext cx="55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en-GB" sz="24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Fennec provides airborne surveys of cloud cover at high spatial resolution </a:t>
              </a:r>
            </a:p>
            <a:p>
              <a:pPr marL="342900" indent="-342900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en-GB" sz="2400" smtClean="0">
                  <a:solidFill>
                    <a:srgbClr val="000000"/>
                  </a:solidFill>
                  <a:latin typeface="Calibri" pitchFamily="34" charset="0"/>
                  <a:ea typeface="+mn-ea"/>
                  <a:cs typeface="+mn-cs"/>
                </a:rPr>
                <a:t>Evaluate models and remote sensing (e.g. METEOSAT)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1692276" y="115894"/>
            <a:ext cx="6972300" cy="847725"/>
          </a:xfrm>
        </p:spPr>
        <p:txBody>
          <a:bodyPr/>
          <a:lstStyle/>
          <a:p>
            <a:r>
              <a:rPr lang="en-GB" sz="3600" smtClean="0"/>
              <a:t>Lidar + Heimann: cloud detection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0825" y="2420943"/>
            <a:ext cx="3455988" cy="2643187"/>
            <a:chOff x="3288" y="2587"/>
            <a:chExt cx="2177" cy="1665"/>
          </a:xfrm>
        </p:grpSpPr>
        <p:pic>
          <p:nvPicPr>
            <p:cNvPr id="109576" name="Picture 8" descr="fennec_clouds1"/>
            <p:cNvPicPr>
              <a:picLocks noChangeAspect="1" noChangeArrowheads="1"/>
            </p:cNvPicPr>
            <p:nvPr/>
          </p:nvPicPr>
          <p:blipFill>
            <a:blip r:embed="rId2" cstate="print"/>
            <a:srcRect l="2426"/>
            <a:stretch>
              <a:fillRect/>
            </a:stretch>
          </p:blipFill>
          <p:spPr bwMode="auto">
            <a:xfrm>
              <a:off x="3288" y="2587"/>
              <a:ext cx="2177" cy="1665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109577" name="Line 9"/>
            <p:cNvSpPr>
              <a:spLocks noChangeShapeType="1"/>
            </p:cNvSpPr>
            <p:nvPr/>
          </p:nvSpPr>
          <p:spPr bwMode="auto">
            <a:xfrm>
              <a:off x="3833" y="2791"/>
              <a:ext cx="45" cy="19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09578" name="Text Box 10"/>
            <p:cNvSpPr txBox="1">
              <a:spLocks noChangeArrowheads="1"/>
            </p:cNvSpPr>
            <p:nvPr/>
          </p:nvSpPr>
          <p:spPr bwMode="auto">
            <a:xfrm>
              <a:off x="3529" y="2700"/>
              <a:ext cx="669" cy="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800" b="1" smtClean="0">
                  <a:solidFill>
                    <a:srgbClr val="000000"/>
                  </a:solidFill>
                  <a:ea typeface="+mn-ea"/>
                  <a:cs typeface="+mn-cs"/>
                </a:rPr>
                <a:t>baseline (surface)</a:t>
              </a:r>
            </a:p>
          </p:txBody>
        </p:sp>
        <p:sp>
          <p:nvSpPr>
            <p:cNvPr id="109579" name="Line 11"/>
            <p:cNvSpPr>
              <a:spLocks noChangeShapeType="1"/>
            </p:cNvSpPr>
            <p:nvPr/>
          </p:nvSpPr>
          <p:spPr bwMode="auto">
            <a:xfrm>
              <a:off x="4496" y="3750"/>
              <a:ext cx="277" cy="99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09580" name="Text Box 12"/>
            <p:cNvSpPr txBox="1">
              <a:spLocks noChangeArrowheads="1"/>
            </p:cNvSpPr>
            <p:nvPr/>
          </p:nvSpPr>
          <p:spPr bwMode="auto">
            <a:xfrm>
              <a:off x="4092" y="3696"/>
              <a:ext cx="462" cy="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800" b="1" smtClean="0">
                  <a:solidFill>
                    <a:srgbClr val="000000"/>
                  </a:solidFill>
                  <a:ea typeface="+mn-ea"/>
                  <a:cs typeface="+mn-cs"/>
                </a:rPr>
                <a:t>cold: cloud</a:t>
              </a:r>
            </a:p>
          </p:txBody>
        </p:sp>
        <p:sp>
          <p:nvSpPr>
            <p:cNvPr id="109581" name="Line 13"/>
            <p:cNvSpPr>
              <a:spLocks noChangeShapeType="1"/>
            </p:cNvSpPr>
            <p:nvPr/>
          </p:nvSpPr>
          <p:spPr bwMode="auto">
            <a:xfrm flipH="1">
              <a:off x="3908" y="3750"/>
              <a:ext cx="208" cy="3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09582" name="Text Box 14"/>
            <p:cNvSpPr txBox="1">
              <a:spLocks noChangeArrowheads="1"/>
            </p:cNvSpPr>
            <p:nvPr/>
          </p:nvSpPr>
          <p:spPr bwMode="auto">
            <a:xfrm>
              <a:off x="4561" y="2740"/>
              <a:ext cx="779" cy="17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  <a:sym typeface="Symbol" pitchFamily="18" charset="2"/>
                </a:rPr>
                <a:t> ~ </a:t>
              </a:r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8 –12 </a:t>
              </a:r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  <a:sym typeface="Symbol" pitchFamily="18" charset="2"/>
                </a:rPr>
                <a:t>m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851275" y="2436819"/>
            <a:ext cx="3341688" cy="1800225"/>
            <a:chOff x="3088" y="890"/>
            <a:chExt cx="2105" cy="1134"/>
          </a:xfrm>
        </p:grpSpPr>
        <p:pic>
          <p:nvPicPr>
            <p:cNvPr id="109589" name="Picture 21" descr="2011-06-24_B609_cntr_pr2ch0_rd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8" y="890"/>
              <a:ext cx="2105" cy="1134"/>
            </a:xfrm>
            <a:prstGeom prst="rect">
              <a:avLst/>
            </a:prstGeom>
            <a:noFill/>
          </p:spPr>
        </p:pic>
        <p:sp>
          <p:nvSpPr>
            <p:cNvPr id="109590" name="Line 22"/>
            <p:cNvSpPr>
              <a:spLocks noChangeShapeType="1"/>
            </p:cNvSpPr>
            <p:nvPr/>
          </p:nvSpPr>
          <p:spPr bwMode="auto">
            <a:xfrm>
              <a:off x="4513" y="1162"/>
              <a:ext cx="187" cy="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09591" name="Text Box 23"/>
            <p:cNvSpPr txBox="1">
              <a:spLocks noChangeArrowheads="1"/>
            </p:cNvSpPr>
            <p:nvPr/>
          </p:nvSpPr>
          <p:spPr bwMode="auto">
            <a:xfrm>
              <a:off x="3832" y="949"/>
              <a:ext cx="724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not always</a:t>
              </a:r>
            </a:p>
            <a:p>
              <a:pPr algn="ctr"/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above cloud</a:t>
              </a:r>
            </a:p>
          </p:txBody>
        </p:sp>
        <p:sp>
          <p:nvSpPr>
            <p:cNvPr id="109592" name="Line 24"/>
            <p:cNvSpPr>
              <a:spLocks noChangeShapeType="1"/>
            </p:cNvSpPr>
            <p:nvPr/>
          </p:nvSpPr>
          <p:spPr bwMode="auto">
            <a:xfrm flipH="1">
              <a:off x="3663" y="1071"/>
              <a:ext cx="260" cy="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</p:grpSp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1105071" y="5445131"/>
            <a:ext cx="3379451" cy="51090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600" smtClean="0">
                <a:solidFill>
                  <a:srgbClr val="000000"/>
                </a:solidFill>
                <a:ea typeface="+mn-ea"/>
                <a:cs typeface="+mn-cs"/>
              </a:rPr>
              <a:t>Lidar is necessary to determine the</a:t>
            </a:r>
          </a:p>
          <a:p>
            <a:pPr algn="ctr"/>
            <a:r>
              <a:rPr lang="en-GB" sz="1600" smtClean="0">
                <a:solidFill>
                  <a:srgbClr val="000000"/>
                </a:solidFill>
                <a:ea typeface="+mn-ea"/>
                <a:cs typeface="+mn-cs"/>
              </a:rPr>
              <a:t>baseline to use with the Heimann</a:t>
            </a:r>
          </a:p>
        </p:txBody>
      </p:sp>
      <p:pic>
        <p:nvPicPr>
          <p:cNvPr id="109595" name="Picture 27" descr="2012061115_Aircraft_P1130885_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3" y="4303719"/>
            <a:ext cx="3852863" cy="2509837"/>
          </a:xfrm>
          <a:prstGeom prst="rect">
            <a:avLst/>
          </a:prstGeom>
          <a:noFill/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547816" y="836619"/>
            <a:ext cx="7489825" cy="1584325"/>
            <a:chOff x="158" y="527"/>
            <a:chExt cx="4718" cy="998"/>
          </a:xfrm>
        </p:grpSpPr>
        <p:pic>
          <p:nvPicPr>
            <p:cNvPr id="109572" name="Picture 4" descr="2012-06-15_B707_arlidcld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527"/>
              <a:ext cx="4718" cy="998"/>
            </a:xfrm>
            <a:prstGeom prst="rect">
              <a:avLst/>
            </a:prstGeom>
            <a:noFill/>
          </p:spPr>
        </p:pic>
        <p:sp>
          <p:nvSpPr>
            <p:cNvPr id="109573" name="Line 5"/>
            <p:cNvSpPr>
              <a:spLocks noChangeShapeType="1"/>
            </p:cNvSpPr>
            <p:nvPr/>
          </p:nvSpPr>
          <p:spPr bwMode="auto">
            <a:xfrm>
              <a:off x="2855" y="845"/>
              <a:ext cx="626" cy="5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09574" name="Text Box 6"/>
            <p:cNvSpPr txBox="1">
              <a:spLocks noChangeArrowheads="1"/>
            </p:cNvSpPr>
            <p:nvPr/>
          </p:nvSpPr>
          <p:spPr bwMode="auto">
            <a:xfrm>
              <a:off x="2058" y="709"/>
              <a:ext cx="849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detected cloud</a:t>
              </a:r>
            </a:p>
            <a:p>
              <a:pPr algn="ctr"/>
              <a:r>
                <a:rPr lang="en-GB" sz="1400" smtClean="0">
                  <a:solidFill>
                    <a:srgbClr val="000000"/>
                  </a:solidFill>
                  <a:ea typeface="+mn-ea"/>
                  <a:cs typeface="+mn-cs"/>
                </a:rPr>
                <a:t>tops in white</a:t>
              </a:r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1565" y="664"/>
              <a:ext cx="335" cy="680"/>
              <a:chOff x="1973" y="1162"/>
              <a:chExt cx="499" cy="1012"/>
            </a:xfrm>
          </p:grpSpPr>
          <p:pic>
            <p:nvPicPr>
              <p:cNvPr id="109598" name="Picture 30" descr="2012-06-15_B707_cloudto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73" y="1162"/>
                <a:ext cx="499" cy="1012"/>
              </a:xfrm>
              <a:prstGeom prst="rect">
                <a:avLst/>
              </a:prstGeom>
              <a:noFill/>
            </p:spPr>
          </p:pic>
          <p:sp>
            <p:nvSpPr>
              <p:cNvPr id="109599" name="Line 31"/>
              <p:cNvSpPr>
                <a:spLocks noChangeShapeType="1"/>
              </p:cNvSpPr>
              <p:nvPr/>
            </p:nvSpPr>
            <p:spPr bwMode="auto">
              <a:xfrm>
                <a:off x="1979" y="1426"/>
                <a:ext cx="487" cy="0"/>
              </a:xfrm>
              <a:prstGeom prst="line">
                <a:avLst/>
              </a:prstGeom>
              <a:noFill/>
              <a:ln w="63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09600" name="Line 32"/>
            <p:cNvSpPr>
              <a:spLocks noChangeShapeType="1"/>
            </p:cNvSpPr>
            <p:nvPr/>
          </p:nvSpPr>
          <p:spPr bwMode="auto">
            <a:xfrm flipH="1">
              <a:off x="1020" y="845"/>
              <a:ext cx="520" cy="15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6984776" cy="934656"/>
          </a:xfrm>
        </p:spPr>
        <p:txBody>
          <a:bodyPr/>
          <a:lstStyle/>
          <a:p>
            <a:r>
              <a:rPr lang="en-US" dirty="0" smtClean="0"/>
              <a:t>Verify SEVIRI cloud detection</a:t>
            </a:r>
            <a:endParaRPr lang="en-US" dirty="0"/>
          </a:p>
        </p:txBody>
      </p:sp>
      <p:pic>
        <p:nvPicPr>
          <p:cNvPr id="3" name="Content Placeholder 33" descr="B608_201106221645_1.png"/>
          <p:cNvPicPr>
            <a:picLocks noChangeAspect="1"/>
          </p:cNvPicPr>
          <p:nvPr/>
        </p:nvPicPr>
        <p:blipFill>
          <a:blip r:embed="rId2" cstate="print"/>
          <a:srcRect l="13780" t="5905" r="16240" b="6562"/>
          <a:stretch>
            <a:fillRect/>
          </a:stretch>
        </p:blipFill>
        <p:spPr>
          <a:xfrm>
            <a:off x="245641" y="1988840"/>
            <a:ext cx="4182343" cy="3923659"/>
          </a:xfrm>
          <a:prstGeom prst="rect">
            <a:avLst/>
          </a:prstGeom>
        </p:spPr>
      </p:pic>
      <p:pic>
        <p:nvPicPr>
          <p:cNvPr id="4" name="Picture 3" descr="B706_201206141445_1.png"/>
          <p:cNvPicPr>
            <a:picLocks noChangeAspect="1"/>
          </p:cNvPicPr>
          <p:nvPr/>
        </p:nvPicPr>
        <p:blipFill>
          <a:blip r:embed="rId3" cstate="print"/>
          <a:srcRect l="13779" t="5905" r="15256" b="5905"/>
          <a:stretch>
            <a:fillRect/>
          </a:stretch>
        </p:blipFill>
        <p:spPr>
          <a:xfrm>
            <a:off x="4705145" y="1979315"/>
            <a:ext cx="4259343" cy="396996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57972" y="6197562"/>
            <a:ext cx="2520280" cy="327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GB" sz="1800" i="1" dirty="0" smtClean="0">
                <a:solidFill>
                  <a:srgbClr val="009900"/>
                </a:solidFill>
                <a:ea typeface="+mn-ea"/>
                <a:cs typeface="+mn-cs"/>
              </a:rPr>
              <a:t>courtesy of John Kealy</a:t>
            </a:r>
          </a:p>
        </p:txBody>
      </p: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6984776" cy="934656"/>
          </a:xfrm>
        </p:spPr>
        <p:txBody>
          <a:bodyPr/>
          <a:lstStyle/>
          <a:p>
            <a:r>
              <a:rPr lang="en-US" dirty="0" smtClean="0"/>
              <a:t>Verify SEVIRI cloud detection</a:t>
            </a:r>
            <a:endParaRPr lang="en-US" dirty="0"/>
          </a:p>
        </p:txBody>
      </p:sp>
      <p:pic>
        <p:nvPicPr>
          <p:cNvPr id="6" name="Picture 5" descr="HistogramAll (Partial).png"/>
          <p:cNvPicPr>
            <a:picLocks noChangeAspect="1"/>
          </p:cNvPicPr>
          <p:nvPr/>
        </p:nvPicPr>
        <p:blipFill>
          <a:blip r:embed="rId2" cstate="print"/>
          <a:srcRect l="4429" t="5905" r="8366" b="2625"/>
          <a:stretch>
            <a:fillRect/>
          </a:stretch>
        </p:blipFill>
        <p:spPr>
          <a:xfrm>
            <a:off x="194793" y="2328718"/>
            <a:ext cx="4176464" cy="3285497"/>
          </a:xfrm>
          <a:prstGeom prst="rect">
            <a:avLst/>
          </a:prstGeom>
        </p:spPr>
      </p:pic>
      <p:pic>
        <p:nvPicPr>
          <p:cNvPr id="7" name="Content Placeholder 7" descr="Cloud_sizes_hist.png"/>
          <p:cNvPicPr>
            <a:picLocks noChangeAspect="1"/>
          </p:cNvPicPr>
          <p:nvPr/>
        </p:nvPicPr>
        <p:blipFill>
          <a:blip r:embed="rId3" cstate="print"/>
          <a:srcRect l="5413" t="7873" r="8365" b="1968"/>
          <a:stretch>
            <a:fillRect/>
          </a:stretch>
        </p:blipFill>
        <p:spPr bwMode="auto">
          <a:xfrm>
            <a:off x="4599349" y="2398026"/>
            <a:ext cx="4293131" cy="325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91297" y="6197562"/>
            <a:ext cx="2520280" cy="327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GB" sz="1800" i="1" dirty="0" smtClean="0">
                <a:solidFill>
                  <a:srgbClr val="009900"/>
                </a:solidFill>
                <a:ea typeface="+mn-ea"/>
                <a:cs typeface="+mn-cs"/>
              </a:rPr>
              <a:t>courtesy of John Kealy</a:t>
            </a:r>
          </a:p>
        </p:txBody>
      </p: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714500" y="533406"/>
            <a:ext cx="69723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lnSpc>
                <a:spcPct val="100000"/>
              </a:lnSpc>
            </a:pPr>
            <a:r>
              <a:rPr lang="en-GB" sz="4000" dirty="0" smtClean="0">
                <a:solidFill>
                  <a:srgbClr val="000000"/>
                </a:solidFill>
                <a:ea typeface="+mn-ea"/>
                <a:cs typeface="+mn-cs"/>
              </a:rPr>
              <a:t>FAAM BAe–146–301</a:t>
            </a:r>
            <a:r>
              <a:rPr lang="en-GB" sz="3200" dirty="0" smtClean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en-GB" sz="3200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GB" sz="3200" dirty="0" smtClean="0">
                <a:solidFill>
                  <a:srgbClr val="000000"/>
                </a:solidFill>
                <a:ea typeface="+mn-ea"/>
                <a:cs typeface="+mn-cs"/>
              </a:rPr>
              <a:t>Atmospheric Research Aircraft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44463" y="1447800"/>
            <a:ext cx="8975725" cy="5386388"/>
            <a:chOff x="91" y="912"/>
            <a:chExt cx="5654" cy="339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91" y="912"/>
              <a:ext cx="4876" cy="3244"/>
              <a:chOff x="91" y="912"/>
              <a:chExt cx="4876" cy="3244"/>
            </a:xfrm>
          </p:grpSpPr>
          <p:pic>
            <p:nvPicPr>
              <p:cNvPr id="38916" name="Picture 4" descr="image_0261sm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1" y="912"/>
                <a:ext cx="4876" cy="3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917" name="Text Box 5"/>
              <p:cNvSpPr txBox="1">
                <a:spLocks noChangeArrowheads="1"/>
              </p:cNvSpPr>
              <p:nvPr/>
            </p:nvSpPr>
            <p:spPr bwMode="auto">
              <a:xfrm>
                <a:off x="113" y="2635"/>
                <a:ext cx="68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5 port turbulence probe</a:t>
                </a:r>
              </a:p>
            </p:txBody>
          </p:sp>
          <p:sp>
            <p:nvSpPr>
              <p:cNvPr id="38918" name="Text Box 6"/>
              <p:cNvSpPr txBox="1">
                <a:spLocks noChangeArrowheads="1"/>
              </p:cNvSpPr>
              <p:nvPr/>
            </p:nvSpPr>
            <p:spPr bwMode="auto">
              <a:xfrm>
                <a:off x="762" y="2750"/>
                <a:ext cx="817" cy="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Total water probe</a:t>
                </a:r>
              </a:p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JW Liq water</a:t>
                </a:r>
              </a:p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Nevzerov total/liq water probe</a:t>
                </a:r>
              </a:p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Rosemount temp probes</a:t>
                </a:r>
              </a:p>
            </p:txBody>
          </p:sp>
          <p:sp>
            <p:nvSpPr>
              <p:cNvPr id="38919" name="Text Box 7"/>
              <p:cNvSpPr txBox="1">
                <a:spLocks noChangeArrowheads="1"/>
              </p:cNvSpPr>
              <p:nvPr/>
            </p:nvSpPr>
            <p:spPr bwMode="auto">
              <a:xfrm>
                <a:off x="1569" y="1828"/>
                <a:ext cx="89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Air sample inlets</a:t>
                </a:r>
              </a:p>
            </p:txBody>
          </p:sp>
          <p:sp>
            <p:nvSpPr>
              <p:cNvPr id="38920" name="Text Box 8"/>
              <p:cNvSpPr txBox="1">
                <a:spLocks noChangeArrowheads="1"/>
              </p:cNvSpPr>
              <p:nvPr/>
            </p:nvSpPr>
            <p:spPr bwMode="auto">
              <a:xfrm>
                <a:off x="494" y="1676"/>
                <a:ext cx="91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FAGE Inlet</a:t>
                </a:r>
              </a:p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CVI on other side</a:t>
                </a:r>
              </a:p>
            </p:txBody>
          </p:sp>
          <p:sp>
            <p:nvSpPr>
              <p:cNvPr id="38921" name="Text Box 9"/>
              <p:cNvSpPr txBox="1">
                <a:spLocks noChangeArrowheads="1"/>
              </p:cNvSpPr>
              <p:nvPr/>
            </p:nvSpPr>
            <p:spPr bwMode="auto">
              <a:xfrm>
                <a:off x="1474" y="3096"/>
                <a:ext cx="491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Deimos or IR Camera</a:t>
                </a:r>
              </a:p>
            </p:txBody>
          </p:sp>
          <p:sp>
            <p:nvSpPr>
              <p:cNvPr id="38922" name="Text Box 10"/>
              <p:cNvSpPr txBox="1">
                <a:spLocks noChangeArrowheads="1"/>
              </p:cNvSpPr>
              <p:nvPr/>
            </p:nvSpPr>
            <p:spPr bwMode="auto">
              <a:xfrm>
                <a:off x="2145" y="3096"/>
                <a:ext cx="42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TAFTS</a:t>
                </a:r>
              </a:p>
            </p:txBody>
          </p:sp>
          <p:sp>
            <p:nvSpPr>
              <p:cNvPr id="38923" name="Text Box 11"/>
              <p:cNvSpPr txBox="1">
                <a:spLocks noChangeArrowheads="1"/>
              </p:cNvSpPr>
              <p:nvPr/>
            </p:nvSpPr>
            <p:spPr bwMode="auto">
              <a:xfrm>
                <a:off x="2491" y="3096"/>
                <a:ext cx="41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ARIES</a:t>
                </a:r>
              </a:p>
            </p:txBody>
          </p:sp>
          <p:sp>
            <p:nvSpPr>
              <p:cNvPr id="38924" name="Text Box 12"/>
              <p:cNvSpPr txBox="1">
                <a:spLocks noChangeArrowheads="1"/>
              </p:cNvSpPr>
              <p:nvPr/>
            </p:nvSpPr>
            <p:spPr bwMode="auto">
              <a:xfrm>
                <a:off x="1646" y="3557"/>
                <a:ext cx="11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Cloud Physics Probes</a:t>
                </a:r>
              </a:p>
            </p:txBody>
          </p:sp>
          <p:sp>
            <p:nvSpPr>
              <p:cNvPr id="38925" name="Text Box 13"/>
              <p:cNvSpPr txBox="1">
                <a:spLocks noChangeArrowheads="1"/>
              </p:cNvSpPr>
              <p:nvPr/>
            </p:nvSpPr>
            <p:spPr bwMode="auto">
              <a:xfrm>
                <a:off x="4180" y="2432"/>
                <a:ext cx="66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Cloud Physics Probes</a:t>
                </a:r>
              </a:p>
            </p:txBody>
          </p:sp>
          <p:sp>
            <p:nvSpPr>
              <p:cNvPr id="38926" name="Text Box 14"/>
              <p:cNvSpPr txBox="1">
                <a:spLocks noChangeArrowheads="1"/>
              </p:cNvSpPr>
              <p:nvPr/>
            </p:nvSpPr>
            <p:spPr bwMode="auto">
              <a:xfrm>
                <a:off x="3489" y="3019"/>
                <a:ext cx="46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MARSS</a:t>
                </a:r>
              </a:p>
            </p:txBody>
          </p:sp>
          <p:sp>
            <p:nvSpPr>
              <p:cNvPr id="38927" name="Text Box 15"/>
              <p:cNvSpPr txBox="1">
                <a:spLocks noChangeArrowheads="1"/>
              </p:cNvSpPr>
              <p:nvPr/>
            </p:nvSpPr>
            <p:spPr bwMode="auto">
              <a:xfrm>
                <a:off x="2874" y="1521"/>
                <a:ext cx="61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SWS on other side</a:t>
                </a:r>
              </a:p>
            </p:txBody>
          </p:sp>
          <p:sp>
            <p:nvSpPr>
              <p:cNvPr id="38928" name="Text Box 16"/>
              <p:cNvSpPr txBox="1">
                <a:spLocks noChangeArrowheads="1"/>
              </p:cNvSpPr>
              <p:nvPr/>
            </p:nvSpPr>
            <p:spPr bwMode="auto">
              <a:xfrm>
                <a:off x="2260" y="1905"/>
                <a:ext cx="37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BBRs</a:t>
                </a:r>
              </a:p>
            </p:txBody>
          </p:sp>
          <p:sp>
            <p:nvSpPr>
              <p:cNvPr id="38929" name="Text Box 17"/>
              <p:cNvSpPr txBox="1">
                <a:spLocks noChangeArrowheads="1"/>
              </p:cNvSpPr>
              <p:nvPr/>
            </p:nvSpPr>
            <p:spPr bwMode="auto">
              <a:xfrm>
                <a:off x="3373" y="3180"/>
                <a:ext cx="43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600" b="1" u="sng" smtClean="0">
                    <a:solidFill>
                      <a:srgbClr val="000099"/>
                    </a:solidFill>
                    <a:ea typeface="+mn-ea"/>
                    <a:cs typeface="+mn-cs"/>
                  </a:rPr>
                  <a:t>Lidar</a:t>
                </a:r>
              </a:p>
            </p:txBody>
          </p:sp>
          <p:sp>
            <p:nvSpPr>
              <p:cNvPr id="38930" name="Text Box 18"/>
              <p:cNvSpPr txBox="1">
                <a:spLocks noChangeArrowheads="1"/>
              </p:cNvSpPr>
              <p:nvPr/>
            </p:nvSpPr>
            <p:spPr bwMode="auto">
              <a:xfrm>
                <a:off x="2989" y="3249"/>
                <a:ext cx="42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SHIMS</a:t>
                </a:r>
              </a:p>
            </p:txBody>
          </p:sp>
          <p:sp>
            <p:nvSpPr>
              <p:cNvPr id="38931" name="Text Box 19"/>
              <p:cNvSpPr txBox="1">
                <a:spLocks noChangeArrowheads="1"/>
              </p:cNvSpPr>
              <p:nvPr/>
            </p:nvSpPr>
            <p:spPr bwMode="auto">
              <a:xfrm>
                <a:off x="3642" y="1071"/>
                <a:ext cx="12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Upward and Forward Video Cameras</a:t>
                </a:r>
              </a:p>
            </p:txBody>
          </p:sp>
          <p:sp>
            <p:nvSpPr>
              <p:cNvPr id="38932" name="Text Box 20"/>
              <p:cNvSpPr txBox="1">
                <a:spLocks noChangeArrowheads="1"/>
              </p:cNvSpPr>
              <p:nvPr/>
            </p:nvSpPr>
            <p:spPr bwMode="auto">
              <a:xfrm>
                <a:off x="2989" y="3096"/>
                <a:ext cx="37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BBRs</a:t>
                </a:r>
              </a:p>
            </p:txBody>
          </p:sp>
          <p:sp>
            <p:nvSpPr>
              <p:cNvPr id="38933" name="Text Box 21"/>
              <p:cNvSpPr txBox="1">
                <a:spLocks noChangeArrowheads="1"/>
              </p:cNvSpPr>
              <p:nvPr/>
            </p:nvSpPr>
            <p:spPr bwMode="auto">
              <a:xfrm>
                <a:off x="2567" y="1905"/>
                <a:ext cx="42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SHIMS</a:t>
                </a:r>
              </a:p>
            </p:txBody>
          </p:sp>
          <p:sp>
            <p:nvSpPr>
              <p:cNvPr id="38934" name="Text Box 22"/>
              <p:cNvSpPr txBox="1">
                <a:spLocks noChangeArrowheads="1"/>
              </p:cNvSpPr>
              <p:nvPr/>
            </p:nvSpPr>
            <p:spPr bwMode="auto">
              <a:xfrm>
                <a:off x="3829" y="3296"/>
                <a:ext cx="639" cy="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Rearward and Downward Video Cameras</a:t>
                </a:r>
              </a:p>
            </p:txBody>
          </p:sp>
          <p:sp>
            <p:nvSpPr>
              <p:cNvPr id="38935" name="Text Box 23"/>
              <p:cNvSpPr txBox="1">
                <a:spLocks noChangeArrowheads="1"/>
              </p:cNvSpPr>
              <p:nvPr/>
            </p:nvSpPr>
            <p:spPr bwMode="auto">
              <a:xfrm>
                <a:off x="1252" y="1417"/>
                <a:ext cx="47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ADA on other side</a:t>
                </a:r>
              </a:p>
            </p:txBody>
          </p:sp>
          <p:sp>
            <p:nvSpPr>
              <p:cNvPr id="38936" name="Line 24"/>
              <p:cNvSpPr>
                <a:spLocks noChangeShapeType="1"/>
              </p:cNvSpPr>
              <p:nvPr/>
            </p:nvSpPr>
            <p:spPr bwMode="auto">
              <a:xfrm flipV="1">
                <a:off x="379" y="2405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37" name="Line 25"/>
              <p:cNvSpPr>
                <a:spLocks noChangeShapeType="1"/>
              </p:cNvSpPr>
              <p:nvPr/>
            </p:nvSpPr>
            <p:spPr bwMode="auto">
              <a:xfrm>
                <a:off x="994" y="1905"/>
                <a:ext cx="306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38" name="Line 26"/>
              <p:cNvSpPr>
                <a:spLocks noChangeShapeType="1"/>
              </p:cNvSpPr>
              <p:nvPr/>
            </p:nvSpPr>
            <p:spPr bwMode="auto">
              <a:xfrm>
                <a:off x="1416" y="1752"/>
                <a:ext cx="0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39" name="Line 27"/>
              <p:cNvSpPr>
                <a:spLocks noChangeShapeType="1"/>
              </p:cNvSpPr>
              <p:nvPr/>
            </p:nvSpPr>
            <p:spPr bwMode="auto">
              <a:xfrm flipH="1">
                <a:off x="1646" y="1944"/>
                <a:ext cx="115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0" name="Line 28"/>
              <p:cNvSpPr>
                <a:spLocks noChangeShapeType="1"/>
              </p:cNvSpPr>
              <p:nvPr/>
            </p:nvSpPr>
            <p:spPr bwMode="auto">
              <a:xfrm>
                <a:off x="1838" y="1944"/>
                <a:ext cx="3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1" name="Line 29"/>
              <p:cNvSpPr>
                <a:spLocks noChangeShapeType="1"/>
              </p:cNvSpPr>
              <p:nvPr/>
            </p:nvSpPr>
            <p:spPr bwMode="auto">
              <a:xfrm>
                <a:off x="1991" y="1983"/>
                <a:ext cx="39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2" name="Line 30"/>
              <p:cNvSpPr>
                <a:spLocks noChangeShapeType="1"/>
              </p:cNvSpPr>
              <p:nvPr/>
            </p:nvSpPr>
            <p:spPr bwMode="auto">
              <a:xfrm flipV="1">
                <a:off x="1070" y="2481"/>
                <a:ext cx="39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3" name="Line 31"/>
              <p:cNvSpPr>
                <a:spLocks noChangeShapeType="1"/>
              </p:cNvSpPr>
              <p:nvPr/>
            </p:nvSpPr>
            <p:spPr bwMode="auto">
              <a:xfrm flipV="1">
                <a:off x="1685" y="2405"/>
                <a:ext cx="384" cy="6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4" name="Line 32"/>
              <p:cNvSpPr>
                <a:spLocks noChangeShapeType="1"/>
              </p:cNvSpPr>
              <p:nvPr/>
            </p:nvSpPr>
            <p:spPr bwMode="auto">
              <a:xfrm flipV="1">
                <a:off x="1991" y="3058"/>
                <a:ext cx="78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5" name="Line 33"/>
              <p:cNvSpPr>
                <a:spLocks noChangeShapeType="1"/>
              </p:cNvSpPr>
              <p:nvPr/>
            </p:nvSpPr>
            <p:spPr bwMode="auto">
              <a:xfrm flipH="1" flipV="1">
                <a:off x="2260" y="2405"/>
                <a:ext cx="38" cy="6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6" name="Line 34"/>
              <p:cNvSpPr>
                <a:spLocks noChangeShapeType="1"/>
              </p:cNvSpPr>
              <p:nvPr/>
            </p:nvSpPr>
            <p:spPr bwMode="auto">
              <a:xfrm flipH="1" flipV="1">
                <a:off x="2414" y="2443"/>
                <a:ext cx="230" cy="6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7" name="Line 35"/>
              <p:cNvSpPr>
                <a:spLocks noChangeShapeType="1"/>
              </p:cNvSpPr>
              <p:nvPr/>
            </p:nvSpPr>
            <p:spPr bwMode="auto">
              <a:xfrm flipH="1" flipV="1">
                <a:off x="2874" y="2942"/>
                <a:ext cx="231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8" name="Line 36"/>
              <p:cNvSpPr>
                <a:spLocks noChangeShapeType="1"/>
              </p:cNvSpPr>
              <p:nvPr/>
            </p:nvSpPr>
            <p:spPr bwMode="auto">
              <a:xfrm flipH="1" flipV="1">
                <a:off x="2836" y="2980"/>
                <a:ext cx="153" cy="3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49" name="Line 37"/>
              <p:cNvSpPr>
                <a:spLocks noChangeShapeType="1"/>
              </p:cNvSpPr>
              <p:nvPr/>
            </p:nvSpPr>
            <p:spPr bwMode="auto">
              <a:xfrm flipH="1" flipV="1">
                <a:off x="3297" y="2942"/>
                <a:ext cx="154" cy="269"/>
              </a:xfrm>
              <a:prstGeom prst="line">
                <a:avLst/>
              </a:prstGeom>
              <a:noFill/>
              <a:ln w="2222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0" name="Line 38"/>
              <p:cNvSpPr>
                <a:spLocks noChangeShapeType="1"/>
              </p:cNvSpPr>
              <p:nvPr/>
            </p:nvSpPr>
            <p:spPr bwMode="auto">
              <a:xfrm flipH="1" flipV="1">
                <a:off x="3297" y="2597"/>
                <a:ext cx="269" cy="4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1" name="Line 39"/>
              <p:cNvSpPr>
                <a:spLocks noChangeShapeType="1"/>
              </p:cNvSpPr>
              <p:nvPr/>
            </p:nvSpPr>
            <p:spPr bwMode="auto">
              <a:xfrm flipH="1" flipV="1">
                <a:off x="3797" y="2903"/>
                <a:ext cx="308" cy="4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2" name="Line 40"/>
              <p:cNvSpPr>
                <a:spLocks noChangeShapeType="1"/>
              </p:cNvSpPr>
              <p:nvPr/>
            </p:nvSpPr>
            <p:spPr bwMode="auto">
              <a:xfrm flipH="1" flipV="1">
                <a:off x="3642" y="2175"/>
                <a:ext cx="538" cy="4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3" name="Line 41"/>
              <p:cNvSpPr>
                <a:spLocks noChangeShapeType="1"/>
              </p:cNvSpPr>
              <p:nvPr/>
            </p:nvSpPr>
            <p:spPr bwMode="auto">
              <a:xfrm flipH="1">
                <a:off x="3911" y="1368"/>
                <a:ext cx="231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4" name="Line 42"/>
              <p:cNvSpPr>
                <a:spLocks noChangeShapeType="1"/>
              </p:cNvSpPr>
              <p:nvPr/>
            </p:nvSpPr>
            <p:spPr bwMode="auto">
              <a:xfrm>
                <a:off x="3105" y="1790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5" name="Line 43"/>
              <p:cNvSpPr>
                <a:spLocks noChangeShapeType="1"/>
              </p:cNvSpPr>
              <p:nvPr/>
            </p:nvSpPr>
            <p:spPr bwMode="auto">
              <a:xfrm flipH="1">
                <a:off x="2298" y="2059"/>
                <a:ext cx="78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6" name="Line 44"/>
              <p:cNvSpPr>
                <a:spLocks noChangeShapeType="1"/>
              </p:cNvSpPr>
              <p:nvPr/>
            </p:nvSpPr>
            <p:spPr bwMode="auto">
              <a:xfrm flipH="1">
                <a:off x="2376" y="2021"/>
                <a:ext cx="306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7" name="Line 45"/>
              <p:cNvSpPr>
                <a:spLocks noChangeShapeType="1"/>
              </p:cNvSpPr>
              <p:nvPr/>
            </p:nvSpPr>
            <p:spPr bwMode="auto">
              <a:xfrm flipH="1" flipV="1">
                <a:off x="3911" y="2865"/>
                <a:ext cx="148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8" name="AutoShape 46">
                <a:hlinkClick r:id="" action="ppaction://noaction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2184" y="2405"/>
                <a:ext cx="556" cy="556"/>
              </a:xfrm>
              <a:prstGeom prst="actionButtonForwardNex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mtClean="0">
                  <a:solidFill>
                    <a:srgbClr val="B9DB0E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959" name="Text Box 47"/>
              <p:cNvSpPr txBox="1">
                <a:spLocks noChangeArrowheads="1"/>
              </p:cNvSpPr>
              <p:nvPr/>
            </p:nvSpPr>
            <p:spPr bwMode="auto">
              <a:xfrm>
                <a:off x="4024" y="2840"/>
                <a:ext cx="66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1200" b="1" smtClean="0">
                    <a:solidFill>
                      <a:srgbClr val="FF0000"/>
                    </a:solidFill>
                    <a:ea typeface="+mn-ea"/>
                    <a:cs typeface="+mn-cs"/>
                  </a:rPr>
                  <a:t>Dropsonde on other side</a:t>
                </a:r>
              </a:p>
            </p:txBody>
          </p:sp>
        </p:grpSp>
        <p:pic>
          <p:nvPicPr>
            <p:cNvPr id="38960" name="Picture 48" descr="BAE146-301"/>
            <p:cNvPicPr>
              <a:picLocks noChangeAspect="1" noChangeArrowheads="1"/>
            </p:cNvPicPr>
            <p:nvPr/>
          </p:nvPicPr>
          <p:blipFill>
            <a:blip r:embed="rId3" cstate="print"/>
            <a:srcRect l="68297" t="30576" r="26157" b="56784"/>
            <a:stretch>
              <a:fillRect/>
            </a:stretch>
          </p:blipFill>
          <p:spPr bwMode="auto">
            <a:xfrm>
              <a:off x="4606" y="2825"/>
              <a:ext cx="1139" cy="148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51"/>
            <p:cNvGrpSpPr>
              <a:grpSpLocks/>
            </p:cNvGrpSpPr>
            <p:nvPr/>
          </p:nvGrpSpPr>
          <p:grpSpPr bwMode="auto">
            <a:xfrm>
              <a:off x="108" y="3732"/>
              <a:ext cx="1956" cy="410"/>
              <a:chOff x="108" y="3732"/>
              <a:chExt cx="1956" cy="410"/>
            </a:xfrm>
          </p:grpSpPr>
          <p:pic>
            <p:nvPicPr>
              <p:cNvPr id="38961" name="Picture 6" descr="ncas_new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6" y="3732"/>
                <a:ext cx="153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62" name="Picture 8" descr="Logoco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" y="3733"/>
                <a:ext cx="409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EHAO11_2011061709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399787" cy="302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6984776" cy="934656"/>
          </a:xfrm>
        </p:spPr>
        <p:txBody>
          <a:bodyPr/>
          <a:lstStyle/>
          <a:p>
            <a:r>
              <a:rPr lang="en-US" dirty="0" smtClean="0"/>
              <a:t>Verify SEVIRI cloud top height</a:t>
            </a:r>
            <a:endParaRPr lang="en-US" dirty="0"/>
          </a:p>
        </p:txBody>
      </p:sp>
      <p:pic>
        <p:nvPicPr>
          <p:cNvPr id="3" name="Picture 2" descr="CTH_scatter_allflightsBBR.png"/>
          <p:cNvPicPr>
            <a:picLocks noChangeAspect="1"/>
          </p:cNvPicPr>
          <p:nvPr/>
        </p:nvPicPr>
        <p:blipFill>
          <a:blip r:embed="rId3" cstate="print"/>
          <a:srcRect l="2215" r="9842"/>
          <a:stretch>
            <a:fillRect/>
          </a:stretch>
        </p:blipFill>
        <p:spPr>
          <a:xfrm>
            <a:off x="4400659" y="2904502"/>
            <a:ext cx="4635837" cy="3953498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87624" y="5445224"/>
            <a:ext cx="2520280" cy="327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GB" sz="1800" i="1" dirty="0" smtClean="0">
                <a:solidFill>
                  <a:srgbClr val="009900"/>
                </a:solidFill>
                <a:ea typeface="+mn-ea"/>
                <a:cs typeface="+mn-cs"/>
              </a:rPr>
              <a:t>courtesy of John Kealy</a:t>
            </a:r>
          </a:p>
        </p:txBody>
      </p: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1704156" y="401290"/>
            <a:ext cx="6972300" cy="579438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dirty="0" smtClean="0">
                <a:solidFill>
                  <a:srgbClr val="A50021"/>
                </a:solidFill>
              </a:rPr>
              <a:t>Clouds in the Sahara: Summary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331640" y="1798599"/>
            <a:ext cx="6840760" cy="353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 algn="just">
              <a:spcAft>
                <a:spcPts val="1200"/>
              </a:spcAft>
              <a:buFontTx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Generally good cloud mask, with a slight overall overestimation of cloudiness in SEVIRI</a:t>
            </a:r>
          </a:p>
          <a:p>
            <a:pPr marL="179388" indent="-179388" algn="just">
              <a:spcAft>
                <a:spcPts val="1200"/>
              </a:spcAft>
              <a:buFontTx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Underestimate of cloud top height found with the ‘profile matching scheme’</a:t>
            </a:r>
          </a:p>
          <a:p>
            <a:pPr marL="179388" indent="-179388" algn="just">
              <a:spcAft>
                <a:spcPts val="1200"/>
              </a:spcAft>
              <a:buFontTx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Overestimates of cloud top height with the ‘minimum residual scheme’ </a:t>
            </a:r>
          </a:p>
          <a:p>
            <a:pPr marL="179388" indent="-179388" algn="just">
              <a:spcAft>
                <a:spcPts val="1200"/>
              </a:spcAft>
              <a:buFontTx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+mn-ea"/>
                <a:cs typeface="+mn-cs"/>
              </a:rPr>
              <a:t>Estimate of cloud top height linked with estimate of effective cloud amount (ECA)</a:t>
            </a:r>
          </a:p>
          <a:p>
            <a:pPr marL="179388" indent="-179388" algn="just">
              <a:spcAft>
                <a:spcPts val="1200"/>
              </a:spcAft>
              <a:buFontTx/>
              <a:buChar char="•"/>
              <a:defRPr/>
            </a:pPr>
            <a:r>
              <a:rPr lang="en-GB" sz="2400" i="1" dirty="0" smtClean="0">
                <a:solidFill>
                  <a:srgbClr val="000000"/>
                </a:solidFill>
                <a:ea typeface="+mn-ea"/>
                <a:cs typeface="+mn-cs"/>
              </a:rPr>
              <a:t>Work is still in progress...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57972" y="5949280"/>
            <a:ext cx="2520280" cy="3277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GB" sz="1800" i="1" dirty="0" smtClean="0">
                <a:solidFill>
                  <a:srgbClr val="009900"/>
                </a:solidFill>
                <a:ea typeface="+mn-ea"/>
                <a:cs typeface="+mn-cs"/>
              </a:rPr>
              <a:t>courtesy of John Kealy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Title 1"/>
          <p:cNvSpPr>
            <a:spLocks/>
          </p:cNvSpPr>
          <p:nvPr/>
        </p:nvSpPr>
        <p:spPr bwMode="auto">
          <a:xfrm>
            <a:off x="444500" y="4005263"/>
            <a:ext cx="8591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GB" smtClean="0">
                <a:solidFill>
                  <a:srgbClr val="000000"/>
                </a:solidFill>
                <a:ea typeface="+mn-ea"/>
                <a:cs typeface="+mn-cs"/>
              </a:rPr>
              <a:t>Lidar for cloud studies</a:t>
            </a:r>
            <a:endParaRPr lang="en-GB" sz="32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17765" name="Picture 5" descr="Cirrus_sky_panor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76250"/>
            <a:ext cx="5354637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1487488" y="401638"/>
            <a:ext cx="6972300" cy="579437"/>
          </a:xfrm>
          <a:noFill/>
        </p:spPr>
        <p:txBody>
          <a:bodyPr>
            <a:spAutoFit/>
          </a:bodyPr>
          <a:lstStyle/>
          <a:p>
            <a:pPr algn="ctr"/>
            <a:r>
              <a:rPr lang="en-GB" sz="3200" smtClean="0">
                <a:solidFill>
                  <a:srgbClr val="A50021"/>
                </a:solidFill>
              </a:rPr>
              <a:t>Verification of cirrus scattering model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00113" y="1412875"/>
            <a:ext cx="7248525" cy="5181600"/>
            <a:chOff x="567" y="890"/>
            <a:chExt cx="4566" cy="3264"/>
          </a:xfrm>
        </p:grpSpPr>
        <p:pic>
          <p:nvPicPr>
            <p:cNvPr id="91140" name="Picture 4" descr="Screenshot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" y="890"/>
              <a:ext cx="4566" cy="3264"/>
            </a:xfrm>
            <a:prstGeom prst="rect">
              <a:avLst/>
            </a:prstGeom>
            <a:noFill/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1202" y="1570"/>
              <a:ext cx="1452" cy="2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i="1" smtClean="0">
                  <a:solidFill>
                    <a:srgbClr val="99CC00"/>
                  </a:solidFill>
                  <a:ea typeface="+mn-ea"/>
                  <a:cs typeface="+mn-cs"/>
                </a:rPr>
                <a:t>Courtesy of A. Baran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 idx="4294967295"/>
          </p:nvPr>
        </p:nvSpPr>
        <p:spPr>
          <a:xfrm>
            <a:off x="1560513" y="401638"/>
            <a:ext cx="6972300" cy="579437"/>
          </a:xfrm>
          <a:noFill/>
        </p:spPr>
        <p:txBody>
          <a:bodyPr>
            <a:spAutoFit/>
          </a:bodyPr>
          <a:lstStyle/>
          <a:p>
            <a:r>
              <a:rPr lang="en-GB" sz="3200" smtClean="0">
                <a:solidFill>
                  <a:srgbClr val="A50021"/>
                </a:solidFill>
              </a:rPr>
              <a:t>Stratocumulus top height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3052763"/>
            <a:ext cx="9021763" cy="3544887"/>
            <a:chOff x="0" y="1245"/>
            <a:chExt cx="5683" cy="2233"/>
          </a:xfrm>
        </p:grpSpPr>
        <p:pic>
          <p:nvPicPr>
            <p:cNvPr id="121863" name="Picture 7" descr="Screenshot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75" y="1344"/>
              <a:ext cx="308" cy="1939"/>
            </a:xfrm>
            <a:prstGeom prst="rect">
              <a:avLst/>
            </a:prstGeom>
            <a:noFill/>
          </p:spPr>
        </p:pic>
        <p:pic>
          <p:nvPicPr>
            <p:cNvPr id="121864" name="Picture 8" descr="Screensh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298"/>
              <a:ext cx="2692" cy="2115"/>
            </a:xfrm>
            <a:prstGeom prst="rect">
              <a:avLst/>
            </a:prstGeom>
            <a:noFill/>
          </p:spPr>
        </p:pic>
        <p:pic>
          <p:nvPicPr>
            <p:cNvPr id="121865" name="Picture 9" descr="Screensho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18" y="1245"/>
              <a:ext cx="2657" cy="2233"/>
            </a:xfrm>
            <a:prstGeom prst="rect">
              <a:avLst/>
            </a:prstGeom>
            <a:noFill/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72225" y="115888"/>
            <a:ext cx="2605088" cy="3030537"/>
            <a:chOff x="4014" y="73"/>
            <a:chExt cx="1641" cy="1909"/>
          </a:xfrm>
        </p:grpSpPr>
        <p:pic>
          <p:nvPicPr>
            <p:cNvPr id="121866" name="Picture 10" descr="Screensho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14" y="73"/>
              <a:ext cx="1641" cy="1909"/>
            </a:xfrm>
            <a:prstGeom prst="rect">
              <a:avLst/>
            </a:prstGeom>
            <a:noFill/>
          </p:spPr>
        </p:pic>
        <p:sp>
          <p:nvSpPr>
            <p:cNvPr id="121868" name="Line 12"/>
            <p:cNvSpPr>
              <a:spLocks noChangeShapeType="1"/>
            </p:cNvSpPr>
            <p:nvPr/>
          </p:nvSpPr>
          <p:spPr bwMode="auto">
            <a:xfrm flipH="1">
              <a:off x="4921" y="1298"/>
              <a:ext cx="590" cy="499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121870" name="Picture 2" descr="P:\OBR\Exeter\Photos\Stills\Photo Montage\B061-transit-home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1052513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2339975" y="6524625"/>
            <a:ext cx="3816350" cy="325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i="1" smtClean="0">
                <a:solidFill>
                  <a:srgbClr val="99CC00"/>
                </a:solidFill>
                <a:ea typeface="+mn-ea"/>
                <a:cs typeface="+mn-cs"/>
              </a:rPr>
              <a:t>Courtesy of S. Osborne and S. Abel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ctrTitle" idx="4294967295"/>
          </p:nvPr>
        </p:nvSpPr>
        <p:spPr>
          <a:xfrm>
            <a:off x="323850" y="3992741"/>
            <a:ext cx="8591550" cy="1261884"/>
          </a:xfrm>
        </p:spPr>
        <p:txBody>
          <a:bodyPr anchor="b">
            <a:spAutoFit/>
          </a:bodyPr>
          <a:lstStyle/>
          <a:p>
            <a:r>
              <a:rPr lang="en-GB" sz="4400" dirty="0" smtClean="0">
                <a:solidFill>
                  <a:srgbClr val="C00000"/>
                </a:solidFill>
              </a:rPr>
              <a:t>ICE-D / AER-D / SAVEX-D</a:t>
            </a:r>
            <a:br>
              <a:rPr lang="en-GB" sz="4400" dirty="0" smtClean="0">
                <a:solidFill>
                  <a:srgbClr val="C00000"/>
                </a:solidFill>
              </a:rPr>
            </a:br>
            <a:r>
              <a:rPr lang="en-GB" sz="3200" dirty="0" smtClean="0">
                <a:solidFill>
                  <a:srgbClr val="C00000"/>
                </a:solidFill>
              </a:rPr>
              <a:t>Cape Verde, August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571479"/>
            <a:ext cx="3048747" cy="33345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6984776" cy="9346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>
                <a:solidFill>
                  <a:srgbClr val="CC0000"/>
                </a:solidFill>
              </a:rPr>
              <a:t>ICE-D / AER-D / SAVEX-D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539552" y="1628800"/>
            <a:ext cx="597666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GB" sz="1800" u="sng" dirty="0" smtClean="0">
                <a:solidFill>
                  <a:srgbClr val="008000"/>
                </a:solidFill>
                <a:ea typeface="+mn-ea"/>
                <a:cs typeface="+mn-cs"/>
              </a:rPr>
              <a:t>ICE-D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: dust-cloud interactions and subsequent evolution of towering cumulus clouds (role of dust as IN) – 10 successful flights</a:t>
            </a:r>
          </a:p>
          <a:p>
            <a:pPr marL="180000" indent="-180000" algn="just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GB" sz="1800" u="sng" dirty="0" smtClean="0">
                <a:solidFill>
                  <a:srgbClr val="008000"/>
                </a:solidFill>
                <a:ea typeface="+mn-ea"/>
                <a:cs typeface="+mn-cs"/>
              </a:rPr>
              <a:t>AER-D mapping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: validate 1D-VAR dust retrievals from MSG SEVIRI (for future use in data assimilation) + potential modelling studies – 2 successful flights (1 is a double)</a:t>
            </a:r>
          </a:p>
          <a:p>
            <a:pPr marL="180000" indent="-180000" algn="just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GB" sz="1800" u="sng" dirty="0" smtClean="0">
                <a:solidFill>
                  <a:srgbClr val="008000"/>
                </a:solidFill>
                <a:ea typeface="+mn-ea"/>
                <a:cs typeface="+mn-cs"/>
              </a:rPr>
              <a:t>AER-D space </a:t>
            </a:r>
            <a:r>
              <a:rPr lang="en-GB" sz="1800" u="sng" dirty="0" err="1" smtClean="0">
                <a:solidFill>
                  <a:srgbClr val="008000"/>
                </a:solidFill>
                <a:ea typeface="+mn-ea"/>
                <a:cs typeface="+mn-cs"/>
              </a:rPr>
              <a:t>lidar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: validate the retrievals of the space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lidar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CATS on the ISS – 1 successful flight (Note: 2</a:t>
            </a:r>
            <a:r>
              <a:rPr lang="en-GB" sz="1800" baseline="30000" dirty="0" smtClean="0">
                <a:solidFill>
                  <a:srgbClr val="008000"/>
                </a:solidFill>
                <a:ea typeface="+mn-ea"/>
                <a:cs typeface="+mn-cs"/>
              </a:rPr>
              <a:t>nd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flight CATS not working!)</a:t>
            </a:r>
          </a:p>
          <a:p>
            <a:pPr marL="180000" indent="-180000" algn="just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GB" sz="1800" u="sng" dirty="0" smtClean="0">
                <a:solidFill>
                  <a:srgbClr val="008000"/>
                </a:solidFill>
                <a:ea typeface="+mn-ea"/>
                <a:cs typeface="+mn-cs"/>
              </a:rPr>
              <a:t>SAVEX-D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: validation of AERONET/SKYNET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sunphotometer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measurements of dust properties (size distribution, optical properties) – 2 successful flights</a:t>
            </a:r>
          </a:p>
          <a:p>
            <a:pPr marL="180000" indent="-180000" algn="just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GB" sz="1800" u="sng" dirty="0" smtClean="0">
                <a:solidFill>
                  <a:srgbClr val="008000"/>
                </a:solidFill>
                <a:ea typeface="+mn-ea"/>
                <a:cs typeface="+mn-cs"/>
              </a:rPr>
              <a:t>Additional objective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: validation of U.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Hertsfordshire’s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dust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sondes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– 5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sondes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(2 </a:t>
            </a:r>
            <a:r>
              <a:rPr lang="en-GB" sz="1800" dirty="0" err="1" smtClean="0">
                <a:solidFill>
                  <a:srgbClr val="008000"/>
                </a:solidFill>
                <a:ea typeface="+mn-ea"/>
                <a:cs typeface="+mn-cs"/>
              </a:rPr>
              <a:t>sondes</a:t>
            </a:r>
            <a:r>
              <a:rPr lang="en-GB" sz="1800" dirty="0" smtClean="0">
                <a:solidFill>
                  <a:srgbClr val="008000"/>
                </a:solidFill>
                <a:ea typeface="+mn-ea"/>
                <a:cs typeface="+mn-cs"/>
              </a:rPr>
              <a:t> coincident with a/c)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44824"/>
            <a:ext cx="1751528" cy="1753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47" y="3908673"/>
            <a:ext cx="1691425" cy="1849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6984776" cy="93465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Ground Obs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132" y="1916832"/>
            <a:ext cx="3948955" cy="45144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University of Leeds/NCAS</a:t>
            </a:r>
          </a:p>
          <a:p>
            <a:pPr marL="623888" marR="0" lvl="1" indent="-1825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Dual-polarisation X-band radar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University of Manchester</a:t>
            </a:r>
          </a:p>
          <a:p>
            <a:pPr marL="623888" marR="0" lvl="1" indent="-1825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Aerosol container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U.Valencia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/Met Office</a:t>
            </a:r>
          </a:p>
          <a:p>
            <a:pPr marL="623888" marR="0" lvl="1" indent="-1825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Sunphotometers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987425" marR="0" lvl="2" indent="-18415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AERONET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Cimel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987425" marR="0" lvl="2" indent="-18415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SKYNET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Prede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University of Hertfordshire</a:t>
            </a:r>
          </a:p>
          <a:p>
            <a:pPr marL="623888" marR="0" lvl="1" indent="-1825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Dustsondes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90" y="90154"/>
            <a:ext cx="1906072" cy="1906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99" y="90154"/>
            <a:ext cx="2434167" cy="1825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69" y="2108217"/>
            <a:ext cx="3444393" cy="19357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36" y="2108217"/>
            <a:ext cx="1362932" cy="2425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11" y="4696445"/>
            <a:ext cx="2717442" cy="20380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6" y="4314423"/>
            <a:ext cx="1907683" cy="25435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07704" y="260648"/>
            <a:ext cx="6984776" cy="1224136"/>
          </a:xfrm>
          <a:prstGeom prst="rect">
            <a:avLst/>
          </a:prstGeom>
          <a:ln>
            <a:noFill/>
          </a:ln>
        </p:spPr>
        <p:txBody>
          <a:bodyPr anchor="b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ICE-D / AER-D / SAVEX-D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0" dirty="0" smtClean="0">
                <a:solidFill>
                  <a:srgbClr val="CC0000"/>
                </a:solidFill>
                <a:latin typeface="Arial"/>
                <a:cs typeface="Arial"/>
              </a:rPr>
              <a:t>First data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6012160" y="1124744"/>
            <a:ext cx="2853104" cy="2794124"/>
            <a:chOff x="5591175" y="1687310"/>
            <a:chExt cx="4314825" cy="3900070"/>
          </a:xfrm>
        </p:grpSpPr>
        <p:pic>
          <p:nvPicPr>
            <p:cNvPr id="6" name="Picture 3" descr="psd_dvdlogd_iced_campavg_pccdppres_othercamps_m153k002_median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1175" y="2348880"/>
              <a:ext cx="4314825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"/>
            <p:cNvSpPr>
              <a:spLocks/>
            </p:cNvSpPr>
            <p:nvPr/>
          </p:nvSpPr>
          <p:spPr bwMode="auto">
            <a:xfrm>
              <a:off x="5934275" y="1687310"/>
              <a:ext cx="3903985" cy="603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rgbClr val="A50021"/>
                  </a:solidFill>
                  <a:ea typeface="+mn-ea"/>
                  <a:cs typeface="+mn-cs"/>
                </a:rPr>
                <a:t>Aircraft PSD</a:t>
              </a:r>
            </a:p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rgbClr val="A50021"/>
                  </a:solidFill>
                  <a:ea typeface="+mn-ea"/>
                  <a:cs typeface="+mn-cs"/>
                </a:rPr>
                <a:t>(courtesy of Claire Ryder):</a:t>
              </a: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6156176" y="4221088"/>
            <a:ext cx="2744665" cy="2303462"/>
            <a:chOff x="6312477" y="3883955"/>
            <a:chExt cx="3593523" cy="2785132"/>
          </a:xfrm>
        </p:grpSpPr>
        <p:pic>
          <p:nvPicPr>
            <p:cNvPr id="9" name="Picture 10" descr="aeronet_praia_inversion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93160" y="4244396"/>
              <a:ext cx="3325515" cy="242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6312477" y="3883955"/>
              <a:ext cx="3593523" cy="2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rgbClr val="008000"/>
                  </a:solidFill>
                  <a:ea typeface="+mn-ea"/>
                  <a:cs typeface="+mn-cs"/>
                </a:rPr>
                <a:t>AERONET PSD (SAVEX-D):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978299" y="4350246"/>
            <a:ext cx="3153131" cy="2420888"/>
            <a:chOff x="2978299" y="4350246"/>
            <a:chExt cx="3153131" cy="242088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/>
            <a:srcRect l="30500" t="19322" r="27729" b="23636"/>
            <a:stretch/>
          </p:blipFill>
          <p:spPr>
            <a:xfrm>
              <a:off x="2978299" y="4350246"/>
              <a:ext cx="3153131" cy="2420888"/>
            </a:xfrm>
            <a:prstGeom prst="rect">
              <a:avLst/>
            </a:prstGeom>
          </p:spPr>
        </p:pic>
        <p:sp>
          <p:nvSpPr>
            <p:cNvPr id="18" name="Rectangle 3"/>
            <p:cNvSpPr>
              <a:spLocks/>
            </p:cNvSpPr>
            <p:nvPr/>
          </p:nvSpPr>
          <p:spPr bwMode="auto">
            <a:xfrm>
              <a:off x="3707904" y="4653136"/>
              <a:ext cx="2016224" cy="219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err="1" smtClean="0">
                  <a:solidFill>
                    <a:srgbClr val="0070C0"/>
                  </a:solidFill>
                  <a:ea typeface="+mn-ea"/>
                  <a:cs typeface="+mn-cs"/>
                </a:rPr>
                <a:t>Nephelometer</a:t>
              </a:r>
              <a:endParaRPr lang="en-GB" sz="1400" dirty="0" smtClean="0">
                <a:solidFill>
                  <a:srgbClr val="0070C0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3528" y="1556792"/>
            <a:ext cx="5266454" cy="2736304"/>
            <a:chOff x="323528" y="1556792"/>
            <a:chExt cx="5266454" cy="2736304"/>
          </a:xfrm>
        </p:grpSpPr>
        <p:pic>
          <p:nvPicPr>
            <p:cNvPr id="11" name="Picture 12" descr="Lidar_20150820_1257c.jpe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1556792"/>
              <a:ext cx="5266454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1475656" y="1841575"/>
              <a:ext cx="2016224" cy="219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chemeClr val="tx1"/>
                  </a:solidFill>
                  <a:ea typeface="+mn-ea"/>
                  <a:cs typeface="+mn-cs"/>
                </a:rPr>
                <a:t>Airborne </a:t>
              </a:r>
              <a:r>
                <a:rPr lang="en-GB" sz="1400" dirty="0" err="1" smtClean="0">
                  <a:solidFill>
                    <a:schemeClr val="tx1"/>
                  </a:solidFill>
                  <a:ea typeface="+mn-ea"/>
                  <a:cs typeface="+mn-cs"/>
                </a:rPr>
                <a:t>lidar</a:t>
              </a:r>
              <a:endParaRPr lang="en-GB" sz="1400" dirty="0" smtClean="0">
                <a:solidFill>
                  <a:schemeClr val="tx1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5536" y="4437112"/>
            <a:ext cx="2448212" cy="2282231"/>
            <a:chOff x="395536" y="4437112"/>
            <a:chExt cx="2448212" cy="22822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8231" t="34973" r="31540" b="586"/>
            <a:stretch/>
          </p:blipFill>
          <p:spPr>
            <a:xfrm>
              <a:off x="395536" y="4437112"/>
              <a:ext cx="2448212" cy="2282231"/>
            </a:xfrm>
            <a:prstGeom prst="rect">
              <a:avLst/>
            </a:prstGeom>
          </p:spPr>
        </p:pic>
        <p:sp>
          <p:nvSpPr>
            <p:cNvPr id="20" name="Rectangle 3"/>
            <p:cNvSpPr>
              <a:spLocks/>
            </p:cNvSpPr>
            <p:nvPr/>
          </p:nvSpPr>
          <p:spPr bwMode="auto">
            <a:xfrm>
              <a:off x="467544" y="4509121"/>
              <a:ext cx="1800200" cy="21602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chemeClr val="bg2"/>
                  </a:solidFill>
                  <a:ea typeface="+mn-ea"/>
                  <a:cs typeface="+mn-cs"/>
                </a:rPr>
                <a:t>UM dust predictions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07704" y="260648"/>
            <a:ext cx="6984776" cy="1224136"/>
          </a:xfrm>
          <a:prstGeom prst="rect">
            <a:avLst/>
          </a:prstGeom>
          <a:ln>
            <a:noFill/>
          </a:ln>
        </p:spPr>
        <p:txBody>
          <a:bodyPr anchor="b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ICE-D / AER-D / SAVEX-D</a:t>
            </a:r>
          </a:p>
          <a:p>
            <a:pPr lvl="0" eaLnBrk="0" hangingPunct="0">
              <a:lnSpc>
                <a:spcPct val="100000"/>
              </a:lnSpc>
            </a:pPr>
            <a:r>
              <a:rPr lang="en-GB" sz="3600" kern="0" dirty="0" smtClean="0">
                <a:solidFill>
                  <a:srgbClr val="CC0000"/>
                </a:solidFill>
                <a:latin typeface="Arial"/>
                <a:cs typeface="Arial"/>
              </a:rPr>
              <a:t>B923 mapping flight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1846541" y="6453336"/>
            <a:ext cx="258144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1400" dirty="0" smtClean="0">
                <a:solidFill>
                  <a:srgbClr val="92D050"/>
                </a:solidFill>
                <a:ea typeface="+mn-ea"/>
                <a:cs typeface="+mn-cs"/>
              </a:rPr>
              <a:t>courtesy of Debbie O’Sullivan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5674" y="1628800"/>
            <a:ext cx="8273224" cy="5029862"/>
            <a:chOff x="105674" y="1628800"/>
            <a:chExt cx="8273224" cy="5029862"/>
          </a:xfrm>
        </p:grpSpPr>
        <p:pic>
          <p:nvPicPr>
            <p:cNvPr id="6" name="Picture 4" descr="B923_processed.jpeg"/>
            <p:cNvPicPr>
              <a:picLocks noChangeAspect="1"/>
            </p:cNvPicPr>
            <p:nvPr/>
          </p:nvPicPr>
          <p:blipFill>
            <a:blip r:embed="rId2" cstate="print"/>
            <a:srcRect l="764" t="526" r="13378" b="3679"/>
            <a:stretch>
              <a:fillRect/>
            </a:stretch>
          </p:blipFill>
          <p:spPr bwMode="auto">
            <a:xfrm>
              <a:off x="105674" y="1988840"/>
              <a:ext cx="5413875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 bwMode="auto">
            <a:xfrm>
              <a:off x="2411760" y="2708920"/>
              <a:ext cx="654238" cy="39183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411760" y="4668087"/>
              <a:ext cx="654238" cy="39327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228184" y="1628800"/>
              <a:ext cx="2110882" cy="2347528"/>
              <a:chOff x="6228184" y="1628800"/>
              <a:chExt cx="2110882" cy="2347528"/>
            </a:xfrm>
          </p:grpSpPr>
          <p:pic>
            <p:nvPicPr>
              <p:cNvPr id="13" name="Picture 12" descr="EEAO41_1115_cropped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28184" y="1628800"/>
                <a:ext cx="2110882" cy="2347528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6688810" y="1878728"/>
                <a:ext cx="1440160" cy="1944216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6362674" y="4240140"/>
              <a:ext cx="2016224" cy="2418522"/>
              <a:chOff x="6362674" y="4240140"/>
              <a:chExt cx="2016224" cy="2418522"/>
            </a:xfrm>
          </p:grpSpPr>
          <p:pic>
            <p:nvPicPr>
              <p:cNvPr id="12" name="Picture 11" descr="EEAO11_1115_cropped.jpe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62674" y="4240140"/>
                <a:ext cx="2016224" cy="2418522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6674521" y="4412734"/>
                <a:ext cx="1440160" cy="1944216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4" name="Straight Arrow Connector 23"/>
            <p:cNvCxnSpPr/>
            <p:nvPr/>
          </p:nvCxnSpPr>
          <p:spPr bwMode="auto">
            <a:xfrm>
              <a:off x="3059832" y="3068960"/>
              <a:ext cx="4176464" cy="230425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5292080" y="2276872"/>
              <a:ext cx="2448272" cy="792088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3851920" y="2636912"/>
              <a:ext cx="1440160" cy="1224136"/>
            </a:xfrm>
            <a:prstGeom prst="ellipse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851920" y="4600178"/>
              <a:ext cx="1440160" cy="1224136"/>
            </a:xfrm>
            <a:prstGeom prst="ellipse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body" idx="1"/>
          </p:nvPr>
        </p:nvSpPr>
        <p:spPr>
          <a:xfrm>
            <a:off x="611190" y="2205038"/>
            <a:ext cx="7920037" cy="3168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9900"/>
                </a:solidFill>
              </a:rPr>
              <a:t>Major asset to the Met Office and the UK academic community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9900"/>
                </a:solidFill>
              </a:rPr>
              <a:t>Is part of a long history (70 y) of Meteorological Research Flight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9900"/>
                </a:solidFill>
              </a:rPr>
              <a:t>Provides independent observations of atmospheric fields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009900"/>
                </a:solidFill>
              </a:rPr>
              <a:t>Permits to complement observations from several instruments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GB" sz="2000" dirty="0" smtClean="0">
              <a:solidFill>
                <a:srgbClr val="0099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rgbClr val="0066FF"/>
                </a:solidFill>
              </a:rPr>
              <a:t>Model + </a:t>
            </a:r>
            <a:r>
              <a:rPr lang="en-GB" sz="2000" dirty="0" err="1" smtClean="0">
                <a:solidFill>
                  <a:srgbClr val="0066FF"/>
                </a:solidFill>
              </a:rPr>
              <a:t>parametrisations</a:t>
            </a:r>
            <a:r>
              <a:rPr lang="en-GB" sz="2000" dirty="0" smtClean="0">
                <a:solidFill>
                  <a:srgbClr val="0066FF"/>
                </a:solidFill>
              </a:rPr>
              <a:t> (UM, NAME)</a:t>
            </a:r>
            <a:endParaRPr lang="en-GB" sz="2000" dirty="0" smtClean="0">
              <a:solidFill>
                <a:srgbClr val="0066FF"/>
              </a:solidFill>
              <a:cs typeface="Arial" charset="0"/>
            </a:endParaRPr>
          </a:p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rgbClr val="0066FF"/>
                </a:solidFill>
              </a:rPr>
              <a:t>Verification/validation of satellite products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en-GB" sz="2000" dirty="0" smtClean="0">
              <a:solidFill>
                <a:srgbClr val="0066FF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n-GB" sz="2000" dirty="0" smtClean="0">
                <a:solidFill>
                  <a:srgbClr val="CC3300"/>
                </a:solidFill>
              </a:rPr>
              <a:t>Operational / Civil contingencies (e.g. volcano)</a:t>
            </a: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1714500" y="533406"/>
            <a:ext cx="69723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lnSpc>
                <a:spcPct val="100000"/>
              </a:lnSpc>
            </a:pPr>
            <a:r>
              <a:rPr lang="en-GB" sz="4000" dirty="0" smtClean="0">
                <a:solidFill>
                  <a:srgbClr val="C00000"/>
                </a:solidFill>
                <a:cs typeface="+mn-cs"/>
              </a:rPr>
              <a:t>FAAM BAe–146–301</a:t>
            </a:r>
            <a:r>
              <a:rPr lang="en-GB" sz="3200" dirty="0" smtClean="0">
                <a:solidFill>
                  <a:srgbClr val="C00000"/>
                </a:solidFill>
                <a:cs typeface="+mn-cs"/>
              </a:rPr>
              <a:t/>
            </a:r>
            <a:br>
              <a:rPr lang="en-GB" sz="3200" dirty="0" smtClean="0">
                <a:solidFill>
                  <a:srgbClr val="C00000"/>
                </a:solidFill>
                <a:cs typeface="+mn-cs"/>
              </a:rPr>
            </a:br>
            <a:r>
              <a:rPr lang="en-GB" sz="3200" dirty="0" smtClean="0">
                <a:solidFill>
                  <a:srgbClr val="C00000"/>
                </a:solidFill>
                <a:cs typeface="+mn-cs"/>
              </a:rPr>
              <a:t>Atmospheric Research Aircraft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6984776" cy="93465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CATS </a:t>
            </a:r>
            <a:r>
              <a:rPr lang="en-US" dirty="0" err="1" smtClean="0">
                <a:solidFill>
                  <a:srgbClr val="C00000"/>
                </a:solidFill>
              </a:rPr>
              <a:t>underflight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050" y="1268760"/>
            <a:ext cx="9105900" cy="5589240"/>
            <a:chOff x="19050" y="1268760"/>
            <a:chExt cx="9105900" cy="5589240"/>
          </a:xfrm>
        </p:grpSpPr>
        <p:pic>
          <p:nvPicPr>
            <p:cNvPr id="4" name="Picture 3" descr="CATS_ISS_Feature_Type_2015-08-07_cro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2447023"/>
              <a:ext cx="9105900" cy="2287646"/>
            </a:xfrm>
            <a:prstGeom prst="rect">
              <a:avLst/>
            </a:prstGeom>
          </p:spPr>
        </p:pic>
        <p:pic>
          <p:nvPicPr>
            <p:cNvPr id="3" name="Picture 2" descr="CATS_ISS_Extinction_1064_2015-08-07_crop.jpg"/>
            <p:cNvPicPr>
              <a:picLocks noChangeAspect="1"/>
            </p:cNvPicPr>
            <p:nvPr/>
          </p:nvPicPr>
          <p:blipFill>
            <a:blip r:embed="rId3" cstate="print"/>
            <a:srcRect t="6291"/>
            <a:stretch>
              <a:fillRect/>
            </a:stretch>
          </p:blipFill>
          <p:spPr>
            <a:xfrm>
              <a:off x="19050" y="4608271"/>
              <a:ext cx="8676456" cy="2249729"/>
            </a:xfrm>
            <a:prstGeom prst="rect">
              <a:avLst/>
            </a:prstGeom>
          </p:spPr>
        </p:pic>
        <p:pic>
          <p:nvPicPr>
            <p:cNvPr id="5" name="Picture 4" descr="Lidar_20150807_1800c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1760" y="1268760"/>
              <a:ext cx="5256584" cy="1872208"/>
            </a:xfrm>
            <a:prstGeom prst="rect">
              <a:avLst/>
            </a:prstGeom>
          </p:spPr>
        </p:pic>
        <p:sp>
          <p:nvSpPr>
            <p:cNvPr id="7" name="Rectangle 3"/>
            <p:cNvSpPr>
              <a:spLocks/>
            </p:cNvSpPr>
            <p:nvPr/>
          </p:nvSpPr>
          <p:spPr bwMode="auto">
            <a:xfrm>
              <a:off x="611560" y="3212976"/>
              <a:ext cx="1872208" cy="2880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chemeClr val="bg2"/>
                  </a:solidFill>
                  <a:ea typeface="+mn-ea"/>
                  <a:cs typeface="+mn-cs"/>
                </a:rPr>
                <a:t>CATS Feature Type</a:t>
              </a:r>
            </a:p>
          </p:txBody>
        </p:sp>
        <p:sp>
          <p:nvSpPr>
            <p:cNvPr id="8" name="Rectangle 3"/>
            <p:cNvSpPr>
              <a:spLocks/>
            </p:cNvSpPr>
            <p:nvPr/>
          </p:nvSpPr>
          <p:spPr bwMode="auto">
            <a:xfrm>
              <a:off x="611560" y="5157192"/>
              <a:ext cx="3168352" cy="2880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dirty="0" smtClean="0">
                  <a:solidFill>
                    <a:schemeClr val="bg2"/>
                  </a:solidFill>
                  <a:ea typeface="+mn-ea"/>
                  <a:cs typeface="+mn-cs"/>
                </a:rPr>
                <a:t>CATS Extinction coefficient 1064 nm</a:t>
              </a: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2614067" y="1321719"/>
              <a:ext cx="2750021" cy="2350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en-GB" sz="1200" dirty="0" smtClean="0">
                  <a:solidFill>
                    <a:schemeClr val="bg2"/>
                  </a:solidFill>
                  <a:ea typeface="+mn-ea"/>
                  <a:cs typeface="+mn-cs"/>
                </a:rPr>
                <a:t>Airborne </a:t>
              </a:r>
              <a:r>
                <a:rPr lang="en-GB" sz="1200" dirty="0" err="1" smtClean="0">
                  <a:solidFill>
                    <a:schemeClr val="bg2"/>
                  </a:solidFill>
                  <a:ea typeface="+mn-ea"/>
                  <a:cs typeface="+mn-cs"/>
                </a:rPr>
                <a:t>lidar</a:t>
              </a:r>
              <a:r>
                <a:rPr lang="en-GB" sz="1200" dirty="0" smtClean="0">
                  <a:solidFill>
                    <a:schemeClr val="bg2"/>
                  </a:solidFill>
                  <a:ea typeface="+mn-ea"/>
                  <a:cs typeface="+mn-cs"/>
                </a:rPr>
                <a:t> “relative depolarisation”</a:t>
              </a:r>
            </a:p>
          </p:txBody>
        </p:sp>
      </p:grpSp>
      <p:sp>
        <p:nvSpPr>
          <p:cNvPr id="11" name="Rectangle 3"/>
          <p:cNvSpPr>
            <a:spLocks/>
          </p:cNvSpPr>
          <p:nvPr/>
        </p:nvSpPr>
        <p:spPr bwMode="auto">
          <a:xfrm>
            <a:off x="323528" y="1772816"/>
            <a:ext cx="18002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1400" dirty="0" smtClean="0">
                <a:solidFill>
                  <a:srgbClr val="92D050"/>
                </a:solidFill>
                <a:ea typeface="+mn-ea"/>
                <a:cs typeface="+mn-cs"/>
              </a:rPr>
              <a:t>courtesy of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1400" dirty="0" smtClean="0">
                <a:solidFill>
                  <a:srgbClr val="92D050"/>
                </a:solidFill>
                <a:ea typeface="+mn-ea"/>
                <a:cs typeface="+mn-cs"/>
              </a:rPr>
              <a:t>Vassilis Amiridis</a:t>
            </a:r>
          </a:p>
        </p:txBody>
      </p:sp>
    </p:spTree>
    <p:extLst>
      <p:ext uri="{BB962C8B-B14F-4D97-AF65-F5344CB8AC3E}">
        <p14:creationId xmlns="" xmlns:p14="http://schemas.microsoft.com/office/powerpoint/2010/main" val="303923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25" y="461963"/>
            <a:ext cx="68341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61988" eaLnBrk="0" hangingPunct="0">
              <a:lnSpc>
                <a:spcPct val="100000"/>
              </a:lnSpc>
            </a:pPr>
            <a:r>
              <a:rPr lang="en-GB" sz="2800" smtClean="0">
                <a:solidFill>
                  <a:srgbClr val="A50021"/>
                </a:solidFill>
                <a:ea typeface="+mn-ea"/>
                <a:cs typeface="+mn-cs"/>
              </a:rPr>
              <a:t>B710: sun-photometer validation (SAVEX)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475656" y="5734050"/>
            <a:ext cx="6519863" cy="30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i="1" smtClean="0">
                <a:solidFill>
                  <a:srgbClr val="99CC00"/>
                </a:solidFill>
                <a:ea typeface="+mn-ea"/>
                <a:cs typeface="+mn-cs"/>
              </a:rPr>
              <a:t>courtesy of V. Estelles (U. Valencia, Spain) and C. Ryder (U. Reading)</a:t>
            </a:r>
          </a:p>
        </p:txBody>
      </p:sp>
      <p:pic>
        <p:nvPicPr>
          <p:cNvPr id="112649" name="Picture 9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2681" y="1628775"/>
            <a:ext cx="5834063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5" y="2276872"/>
            <a:ext cx="1728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This example</a:t>
            </a:r>
          </a:p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is from the FENNEC campaign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50828" y="2823202"/>
            <a:ext cx="8640763" cy="1181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CC3300"/>
                </a:solidFill>
                <a:ea typeface="+mn-ea"/>
                <a:cs typeface="+mn-cs"/>
              </a:rPr>
              <a:t>SWAAMI (India, Spring 2016): aerosols and Indian monsoon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CC3300"/>
                </a:solidFill>
                <a:ea typeface="+mn-ea"/>
                <a:cs typeface="+mn-cs"/>
              </a:rPr>
              <a:t>CLARIFY (Namibia, Autumn 2016): BB aerosol and Sc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CC3300"/>
                </a:solidFill>
                <a:ea typeface="+mn-ea"/>
                <a:cs typeface="+mn-cs"/>
              </a:rPr>
              <a:t>Space </a:t>
            </a:r>
            <a:r>
              <a:rPr lang="en-GB" sz="2400" dirty="0" err="1" smtClean="0">
                <a:solidFill>
                  <a:srgbClr val="CC3300"/>
                </a:solidFill>
                <a:ea typeface="+mn-ea"/>
                <a:cs typeface="+mn-cs"/>
              </a:rPr>
              <a:t>lidar</a:t>
            </a:r>
            <a:r>
              <a:rPr lang="en-GB" sz="2400" dirty="0" smtClean="0">
                <a:solidFill>
                  <a:srgbClr val="CC3300"/>
                </a:solidFill>
                <a:ea typeface="+mn-ea"/>
                <a:cs typeface="+mn-cs"/>
              </a:rPr>
              <a:t> cal/</a:t>
            </a:r>
            <a:r>
              <a:rPr lang="en-GB" sz="2400" dirty="0" err="1" smtClean="0">
                <a:solidFill>
                  <a:srgbClr val="CC3300"/>
                </a:solidFill>
                <a:ea typeface="+mn-ea"/>
                <a:cs typeface="+mn-cs"/>
              </a:rPr>
              <a:t>val</a:t>
            </a:r>
            <a:r>
              <a:rPr lang="en-GB" sz="2400" dirty="0" smtClean="0">
                <a:solidFill>
                  <a:srgbClr val="CC3300"/>
                </a:solidFill>
                <a:ea typeface="+mn-ea"/>
                <a:cs typeface="+mn-cs"/>
              </a:rPr>
              <a:t>: ADM-Aeolus proposal (when launched)</a:t>
            </a:r>
          </a:p>
        </p:txBody>
      </p:sp>
      <p:sp>
        <p:nvSpPr>
          <p:cNvPr id="119811" name="Title 1"/>
          <p:cNvSpPr>
            <a:spLocks/>
          </p:cNvSpPr>
          <p:nvPr/>
        </p:nvSpPr>
        <p:spPr bwMode="auto">
          <a:xfrm>
            <a:off x="1619250" y="549275"/>
            <a:ext cx="7416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4000" dirty="0" smtClean="0">
                <a:solidFill>
                  <a:srgbClr val="000000"/>
                </a:solidFill>
                <a:ea typeface="+mn-ea"/>
                <a:cs typeface="+mn-cs"/>
              </a:rPr>
              <a:t>Some future campaigns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00013" y="2259019"/>
            <a:ext cx="9036050" cy="2251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smtClean="0">
                <a:solidFill>
                  <a:srgbClr val="009900"/>
                </a:solidFill>
                <a:ea typeface="+mn-ea"/>
                <a:cs typeface="+mn-cs"/>
              </a:rPr>
              <a:t>Has a long history (70 years) and is admired internationally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smtClean="0">
                <a:solidFill>
                  <a:srgbClr val="009900"/>
                </a:solidFill>
                <a:ea typeface="+mn-ea"/>
                <a:cs typeface="+mn-cs"/>
              </a:rPr>
              <a:t>Major asset to the Met Office and the UK academic community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smtClean="0">
                <a:solidFill>
                  <a:srgbClr val="009900"/>
                </a:solidFill>
                <a:ea typeface="+mn-ea"/>
                <a:cs typeface="+mn-cs"/>
              </a:rPr>
              <a:t>Provides independent observations of atmospheric fields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smtClean="0">
                <a:solidFill>
                  <a:srgbClr val="009900"/>
                </a:solidFill>
                <a:ea typeface="+mn-ea"/>
                <a:cs typeface="+mn-cs"/>
              </a:rPr>
              <a:t>Permits to complement observations from several instruments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smtClean="0">
                <a:solidFill>
                  <a:srgbClr val="009900"/>
                </a:solidFill>
                <a:ea typeface="+mn-ea"/>
                <a:cs typeface="+mn-cs"/>
              </a:rPr>
              <a:t>Provides insight useful for modelling, remote sensing, and processes/parametrizations</a:t>
            </a:r>
          </a:p>
        </p:txBody>
      </p:sp>
      <p:sp>
        <p:nvSpPr>
          <p:cNvPr id="115717" name="Title 1"/>
          <p:cNvSpPr>
            <a:spLocks/>
          </p:cNvSpPr>
          <p:nvPr/>
        </p:nvSpPr>
        <p:spPr bwMode="auto">
          <a:xfrm>
            <a:off x="1619250" y="549275"/>
            <a:ext cx="7416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4000" smtClean="0">
                <a:solidFill>
                  <a:srgbClr val="000000"/>
                </a:solidFill>
                <a:ea typeface="+mn-ea"/>
                <a:cs typeface="+mn-cs"/>
              </a:rPr>
              <a:t>Meteorological Research Flight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323853" y="2257429"/>
            <a:ext cx="8424863" cy="28992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3366FF"/>
                </a:solidFill>
                <a:ea typeface="+mn-ea"/>
                <a:cs typeface="+mn-cs"/>
              </a:rPr>
              <a:t>A short but successful history (6 years)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3366FF"/>
                </a:solidFill>
                <a:ea typeface="+mn-ea"/>
                <a:cs typeface="+mn-cs"/>
              </a:rPr>
              <a:t>Very useful in the handling of the volcanic ash emergency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3366FF"/>
                </a:solidFill>
                <a:ea typeface="+mn-ea"/>
                <a:cs typeface="+mn-cs"/>
              </a:rPr>
              <a:t>Aerosol quantitative 2-D mapping: permits the verification and validation of modelling and satellite application products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3366FF"/>
                </a:solidFill>
                <a:ea typeface="+mn-ea"/>
                <a:cs typeface="+mn-cs"/>
              </a:rPr>
              <a:t>Has been useful in the characterization of cloud processes and cloud detection</a:t>
            </a:r>
          </a:p>
          <a:p>
            <a:pPr marL="265113" indent="-265113" algn="just">
              <a:spcAft>
                <a:spcPct val="20000"/>
              </a:spcAft>
              <a:buFontTx/>
              <a:buChar char="•"/>
            </a:pPr>
            <a:r>
              <a:rPr lang="en-GB" sz="2400" dirty="0" smtClean="0">
                <a:solidFill>
                  <a:srgbClr val="3366FF"/>
                </a:solidFill>
                <a:ea typeface="+mn-ea"/>
                <a:cs typeface="+mn-cs"/>
              </a:rPr>
              <a:t>Has had a direct impact on Met Office products</a:t>
            </a:r>
          </a:p>
        </p:txBody>
      </p:sp>
      <p:sp>
        <p:nvSpPr>
          <p:cNvPr id="116739" name="Title 1"/>
          <p:cNvSpPr>
            <a:spLocks/>
          </p:cNvSpPr>
          <p:nvPr/>
        </p:nvSpPr>
        <p:spPr bwMode="auto">
          <a:xfrm>
            <a:off x="1619250" y="549275"/>
            <a:ext cx="7416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4000" smtClean="0">
                <a:solidFill>
                  <a:srgbClr val="000000"/>
                </a:solidFill>
                <a:ea typeface="+mn-ea"/>
                <a:cs typeface="+mn-cs"/>
              </a:rPr>
              <a:t>BAe-146 airborne lidar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/>
          </p:cNvSpPr>
          <p:nvPr>
            <p:ph type="ctrTitle" idx="4294967295"/>
          </p:nvPr>
        </p:nvSpPr>
        <p:spPr>
          <a:xfrm>
            <a:off x="323850" y="4051172"/>
            <a:ext cx="8569325" cy="2394502"/>
          </a:xfrm>
          <a:noFill/>
        </p:spPr>
        <p:txBody>
          <a:bodyPr anchor="b">
            <a:spAutoFit/>
          </a:bodyPr>
          <a:lstStyle/>
          <a:p>
            <a:pPr algn="just">
              <a:spcAft>
                <a:spcPct val="35000"/>
              </a:spcAft>
            </a:pPr>
            <a:r>
              <a:rPr lang="en-GB" sz="3200" b="1" i="1" dirty="0" smtClean="0">
                <a:solidFill>
                  <a:srgbClr val="3399FF"/>
                </a:solidFill>
                <a:latin typeface="Arial" charset="0"/>
              </a:rPr>
              <a:t>Acknowledgements:</a:t>
            </a:r>
            <a:r>
              <a:rPr lang="en-GB" sz="2400" b="1" i="1" dirty="0" smtClean="0">
                <a:solidFill>
                  <a:srgbClr val="3399FF"/>
                </a:solidFill>
                <a:latin typeface="Arial" charset="0"/>
              </a:rPr>
              <a:t/>
            </a:r>
            <a:br>
              <a:rPr lang="en-GB" sz="2400" b="1" i="1" dirty="0" smtClean="0">
                <a:solidFill>
                  <a:srgbClr val="3399FF"/>
                </a:solidFill>
                <a:latin typeface="Arial" charset="0"/>
              </a:rPr>
            </a:br>
            <a:r>
              <a:rPr lang="en-GB" sz="2400" b="1" i="1" dirty="0" smtClean="0">
                <a:solidFill>
                  <a:srgbClr val="3399FF"/>
                </a:solidFill>
                <a:latin typeface="Arial" charset="0"/>
              </a:rPr>
              <a:t/>
            </a:r>
            <a:br>
              <a:rPr lang="en-GB" sz="2400" b="1" i="1" dirty="0" smtClean="0">
                <a:solidFill>
                  <a:srgbClr val="3399FF"/>
                </a:solidFill>
                <a:latin typeface="Arial" charset="0"/>
              </a:rPr>
            </a:br>
            <a:r>
              <a:rPr lang="en-GB" sz="2000" dirty="0" smtClean="0">
                <a:solidFill>
                  <a:srgbClr val="3399FF"/>
                </a:solidFill>
                <a:latin typeface="Arial" charset="0"/>
              </a:rPr>
              <a:t>Airborne data was obtained using the BAe-146-301 Atmospheric Research Aircraft flown by </a:t>
            </a:r>
            <a:r>
              <a:rPr lang="en-GB" sz="2000" dirty="0" err="1" smtClean="0">
                <a:solidFill>
                  <a:srgbClr val="3399FF"/>
                </a:solidFill>
                <a:latin typeface="Arial" charset="0"/>
              </a:rPr>
              <a:t>Directflight</a:t>
            </a:r>
            <a:r>
              <a:rPr lang="en-GB" sz="2000" dirty="0" smtClean="0">
                <a:solidFill>
                  <a:srgbClr val="3399FF"/>
                </a:solidFill>
                <a:latin typeface="Arial" charset="0"/>
              </a:rPr>
              <a:t> Ltd and managed by the Facility for Airborne Atmospheric Measurements (FAAM), which is a joint entity of the Natural Environment Research Council (NERC) and the Met Office.</a:t>
            </a:r>
            <a:br>
              <a:rPr lang="en-GB" sz="2000" dirty="0" smtClean="0">
                <a:solidFill>
                  <a:srgbClr val="3399FF"/>
                </a:solidFill>
                <a:latin typeface="Arial" charset="0"/>
              </a:rPr>
            </a:br>
            <a:r>
              <a:rPr lang="en-GB" sz="2000" dirty="0" smtClean="0">
                <a:solidFill>
                  <a:srgbClr val="3399FF"/>
                </a:solidFill>
                <a:latin typeface="Arial" charset="0"/>
              </a:rPr>
              <a:t/>
            </a:r>
            <a:br>
              <a:rPr lang="en-GB" sz="2000" dirty="0" smtClean="0">
                <a:solidFill>
                  <a:srgbClr val="3399FF"/>
                </a:solidFill>
                <a:latin typeface="Arial" charset="0"/>
              </a:rPr>
            </a:br>
            <a:r>
              <a:rPr lang="en-GB" sz="2000" dirty="0" smtClean="0">
                <a:solidFill>
                  <a:srgbClr val="3399FF"/>
                </a:solidFill>
                <a:latin typeface="Arial" charset="0"/>
              </a:rPr>
              <a:t>Thanks to all colleagues who provided data and plots (named on slides).</a:t>
            </a:r>
          </a:p>
        </p:txBody>
      </p:sp>
      <p:pic>
        <p:nvPicPr>
          <p:cNvPr id="46083" name="Picture 3" descr="a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88913"/>
            <a:ext cx="3384550" cy="190341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Picture 4" descr="20120202_FaamMocca_036"/>
          <p:cNvPicPr>
            <a:picLocks noChangeAspect="1" noChangeArrowheads="1"/>
          </p:cNvPicPr>
          <p:nvPr/>
        </p:nvPicPr>
        <p:blipFill>
          <a:blip r:embed="rId2" cstate="print"/>
          <a:srcRect t="10277"/>
          <a:stretch>
            <a:fillRect/>
          </a:stretch>
        </p:blipFill>
        <p:spPr bwMode="auto">
          <a:xfrm>
            <a:off x="507181" y="4126631"/>
            <a:ext cx="3560763" cy="2398713"/>
          </a:xfrm>
          <a:prstGeom prst="rect">
            <a:avLst/>
          </a:prstGeom>
          <a:noFill/>
        </p:spPr>
      </p:pic>
      <p:pic>
        <p:nvPicPr>
          <p:cNvPr id="4" name="Picture 5" descr="2012061115_Aircraft_P1130885_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472" y="188913"/>
            <a:ext cx="2195512" cy="1900237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580112" y="5181575"/>
            <a:ext cx="3313113" cy="1309687"/>
            <a:chOff x="158" y="1933"/>
            <a:chExt cx="2087" cy="825"/>
          </a:xfrm>
        </p:grpSpPr>
        <p:pic>
          <p:nvPicPr>
            <p:cNvPr id="6" name="Picture 7" descr="tufting_monst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1933"/>
              <a:ext cx="2087" cy="824"/>
            </a:xfrm>
            <a:prstGeom prst="rect">
              <a:avLst/>
            </a:prstGeom>
            <a:noFill/>
          </p:spPr>
        </p:pic>
        <p:sp>
          <p:nvSpPr>
            <p:cNvPr id="7" name="Subtitle 2"/>
            <p:cNvSpPr>
              <a:spLocks/>
            </p:cNvSpPr>
            <p:nvPr/>
          </p:nvSpPr>
          <p:spPr bwMode="auto">
            <a:xfrm>
              <a:off x="1791" y="2614"/>
              <a:ext cx="453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rIns="18000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5000"/>
                </a:spcBef>
                <a:spcAft>
                  <a:spcPct val="35000"/>
                </a:spcAft>
              </a:pPr>
              <a:r>
                <a:rPr lang="en-US" sz="1000" i="1">
                  <a:solidFill>
                    <a:schemeClr val="bg2"/>
                  </a:solidFill>
                </a:rPr>
                <a:t>Alan Vance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635573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714500" y="349250"/>
            <a:ext cx="6972300" cy="488950"/>
          </a:xfrm>
        </p:spPr>
        <p:txBody>
          <a:bodyPr/>
          <a:lstStyle/>
          <a:p>
            <a:pPr eaLnBrk="1" hangingPunct="1"/>
            <a:r>
              <a:rPr lang="en-GB" sz="2800" dirty="0" smtClean="0">
                <a:solidFill>
                  <a:srgbClr val="C00000"/>
                </a:solidFill>
              </a:rPr>
              <a:t>Cloud physics instruments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-1380" y="1341438"/>
            <a:ext cx="7009176" cy="4770802"/>
            <a:chOff x="685" y="703"/>
            <a:chExt cx="5066" cy="3448"/>
          </a:xfrm>
        </p:grpSpPr>
        <p:sp>
          <p:nvSpPr>
            <p:cNvPr id="123908" name="Rectangle 11"/>
            <p:cNvSpPr>
              <a:spLocks noChangeArrowheads="1"/>
            </p:cNvSpPr>
            <p:nvPr/>
          </p:nvSpPr>
          <p:spPr bwMode="auto">
            <a:xfrm>
              <a:off x="1927" y="1253"/>
              <a:ext cx="1134" cy="18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FFSSP</a:t>
              </a:r>
            </a:p>
          </p:txBody>
        </p:sp>
        <p:sp>
          <p:nvSpPr>
            <p:cNvPr id="123909" name="Rectangle 12"/>
            <p:cNvSpPr>
              <a:spLocks noChangeArrowheads="1"/>
            </p:cNvSpPr>
            <p:nvPr/>
          </p:nvSpPr>
          <p:spPr bwMode="auto">
            <a:xfrm>
              <a:off x="1292" y="1034"/>
              <a:ext cx="681" cy="18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PCASP</a:t>
              </a:r>
            </a:p>
          </p:txBody>
        </p:sp>
        <p:sp>
          <p:nvSpPr>
            <p:cNvPr id="123910" name="Line 13"/>
            <p:cNvSpPr>
              <a:spLocks noChangeShapeType="1"/>
            </p:cNvSpPr>
            <p:nvPr/>
          </p:nvSpPr>
          <p:spPr bwMode="auto">
            <a:xfrm>
              <a:off x="1292" y="951"/>
              <a:ext cx="4264" cy="24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mtClean="0">
                <a:solidFill>
                  <a:srgbClr val="B9DB0E"/>
                </a:solidFill>
                <a:ea typeface="+mn-ea"/>
                <a:cs typeface="+mn-cs"/>
              </a:endParaRPr>
            </a:p>
          </p:txBody>
        </p:sp>
        <p:sp>
          <p:nvSpPr>
            <p:cNvPr id="123911" name="Text Box 14"/>
            <p:cNvSpPr txBox="1">
              <a:spLocks noChangeArrowheads="1"/>
            </p:cNvSpPr>
            <p:nvPr/>
          </p:nvSpPr>
          <p:spPr bwMode="auto">
            <a:xfrm rot="16200000">
              <a:off x="244" y="1786"/>
              <a:ext cx="118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333399"/>
                  </a:solidFill>
                  <a:ea typeface="+mn-ea"/>
                  <a:cs typeface="+mn-cs"/>
                </a:rPr>
                <a:t>Size Spectra</a:t>
              </a:r>
            </a:p>
          </p:txBody>
        </p:sp>
        <p:sp>
          <p:nvSpPr>
            <p:cNvPr id="123912" name="Text Box 15"/>
            <p:cNvSpPr txBox="1">
              <a:spLocks noChangeArrowheads="1"/>
            </p:cNvSpPr>
            <p:nvPr/>
          </p:nvSpPr>
          <p:spPr bwMode="auto">
            <a:xfrm rot="16200000">
              <a:off x="135" y="3311"/>
              <a:ext cx="1390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333399"/>
                  </a:solidFill>
                  <a:ea typeface="+mn-ea"/>
                  <a:cs typeface="+mn-cs"/>
                </a:rPr>
                <a:t>Bulk Properties</a:t>
              </a:r>
            </a:p>
          </p:txBody>
        </p:sp>
        <p:sp>
          <p:nvSpPr>
            <p:cNvPr id="318480" name="Rectangle 16"/>
            <p:cNvSpPr>
              <a:spLocks noChangeArrowheads="1"/>
            </p:cNvSpPr>
            <p:nvPr/>
          </p:nvSpPr>
          <p:spPr bwMode="auto">
            <a:xfrm>
              <a:off x="2925" y="1071"/>
              <a:ext cx="1089" cy="181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2D-C</a:t>
              </a:r>
            </a:p>
          </p:txBody>
        </p:sp>
        <p:sp>
          <p:nvSpPr>
            <p:cNvPr id="318481" name="Rectangle 17"/>
            <p:cNvSpPr>
              <a:spLocks noChangeArrowheads="1"/>
            </p:cNvSpPr>
            <p:nvPr/>
          </p:nvSpPr>
          <p:spPr bwMode="auto">
            <a:xfrm>
              <a:off x="3787" y="1253"/>
              <a:ext cx="1768" cy="181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2D-P</a:t>
              </a:r>
            </a:p>
          </p:txBody>
        </p:sp>
        <p:sp>
          <p:nvSpPr>
            <p:cNvPr id="318483" name="Rectangle 19"/>
            <p:cNvSpPr>
              <a:spLocks noChangeArrowheads="1"/>
            </p:cNvSpPr>
            <p:nvPr/>
          </p:nvSpPr>
          <p:spPr bwMode="auto">
            <a:xfrm>
              <a:off x="3651" y="1616"/>
              <a:ext cx="1905" cy="181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PIP-100</a:t>
              </a:r>
            </a:p>
          </p:txBody>
        </p:sp>
        <p:sp>
          <p:nvSpPr>
            <p:cNvPr id="123916" name="Rectangle 20"/>
            <p:cNvSpPr>
              <a:spLocks noChangeArrowheads="1"/>
            </p:cNvSpPr>
            <p:nvPr/>
          </p:nvSpPr>
          <p:spPr bwMode="auto">
            <a:xfrm>
              <a:off x="1927" y="2387"/>
              <a:ext cx="1361" cy="181"/>
            </a:xfrm>
            <a:prstGeom prst="rect">
              <a:avLst/>
            </a:prstGeom>
            <a:gradFill rotWithShape="1">
              <a:gsLst>
                <a:gs pos="0">
                  <a:srgbClr val="CC99FF"/>
                </a:gs>
                <a:gs pos="50000">
                  <a:srgbClr val="5E4776"/>
                </a:gs>
                <a:gs pos="100000">
                  <a:srgbClr val="CC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SID-1</a:t>
              </a:r>
            </a:p>
          </p:txBody>
        </p:sp>
        <p:sp>
          <p:nvSpPr>
            <p:cNvPr id="123917" name="Rectangle 21"/>
            <p:cNvSpPr>
              <a:spLocks noChangeArrowheads="1"/>
            </p:cNvSpPr>
            <p:nvPr/>
          </p:nvSpPr>
          <p:spPr bwMode="auto">
            <a:xfrm>
              <a:off x="1791" y="2568"/>
              <a:ext cx="1497" cy="181"/>
            </a:xfrm>
            <a:prstGeom prst="rect">
              <a:avLst/>
            </a:prstGeom>
            <a:gradFill rotWithShape="1">
              <a:gsLst>
                <a:gs pos="0">
                  <a:srgbClr val="CC99FF"/>
                </a:gs>
                <a:gs pos="50000">
                  <a:srgbClr val="5E4776"/>
                </a:gs>
                <a:gs pos="100000">
                  <a:srgbClr val="CC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SID-2</a:t>
              </a:r>
            </a:p>
          </p:txBody>
        </p:sp>
        <p:sp>
          <p:nvSpPr>
            <p:cNvPr id="123918" name="Rectangle 22"/>
            <p:cNvSpPr>
              <a:spLocks noChangeArrowheads="1"/>
            </p:cNvSpPr>
            <p:nvPr/>
          </p:nvSpPr>
          <p:spPr bwMode="auto">
            <a:xfrm>
              <a:off x="2381" y="2766"/>
              <a:ext cx="2586" cy="181"/>
            </a:xfrm>
            <a:prstGeom prst="rect">
              <a:avLst/>
            </a:prstGeom>
            <a:gradFill rotWithShape="1">
              <a:gsLst>
                <a:gs pos="0">
                  <a:srgbClr val="339966"/>
                </a:gs>
                <a:gs pos="50000">
                  <a:srgbClr val="18472F"/>
                </a:gs>
                <a:gs pos="100000">
                  <a:srgbClr val="33996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CPI</a:t>
              </a:r>
            </a:p>
          </p:txBody>
        </p:sp>
        <p:sp>
          <p:nvSpPr>
            <p:cNvPr id="123919" name="Rectangle 23"/>
            <p:cNvSpPr>
              <a:spLocks noChangeArrowheads="1"/>
            </p:cNvSpPr>
            <p:nvPr/>
          </p:nvSpPr>
          <p:spPr bwMode="auto">
            <a:xfrm>
              <a:off x="1746" y="3193"/>
              <a:ext cx="1089" cy="181"/>
            </a:xfrm>
            <a:prstGeom prst="rect">
              <a:avLst/>
            </a:prstGeom>
            <a:gradFill rotWithShape="1">
              <a:gsLst>
                <a:gs pos="0">
                  <a:srgbClr val="FF00FF"/>
                </a:gs>
                <a:gs pos="50000">
                  <a:srgbClr val="760076"/>
                </a:gs>
                <a:gs pos="100000">
                  <a:srgbClr val="FF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JW - liquid</a:t>
              </a:r>
            </a:p>
          </p:txBody>
        </p:sp>
        <p:sp>
          <p:nvSpPr>
            <p:cNvPr id="123920" name="Rectangle 24"/>
            <p:cNvSpPr>
              <a:spLocks noChangeArrowheads="1"/>
            </p:cNvSpPr>
            <p:nvPr/>
          </p:nvSpPr>
          <p:spPr bwMode="auto">
            <a:xfrm>
              <a:off x="1746" y="3398"/>
              <a:ext cx="1361" cy="181"/>
            </a:xfrm>
            <a:prstGeom prst="rect">
              <a:avLst/>
            </a:prstGeom>
            <a:gradFill rotWithShape="1">
              <a:gsLst>
                <a:gs pos="0">
                  <a:srgbClr val="FF00FF"/>
                </a:gs>
                <a:gs pos="50000">
                  <a:srgbClr val="760076"/>
                </a:gs>
                <a:gs pos="100000">
                  <a:srgbClr val="FF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Nevzorov - liquid</a:t>
              </a:r>
            </a:p>
          </p:txBody>
        </p:sp>
        <p:sp>
          <p:nvSpPr>
            <p:cNvPr id="123921" name="Rectangle 25"/>
            <p:cNvSpPr>
              <a:spLocks noChangeArrowheads="1"/>
            </p:cNvSpPr>
            <p:nvPr/>
          </p:nvSpPr>
          <p:spPr bwMode="auto">
            <a:xfrm>
              <a:off x="1927" y="2979"/>
              <a:ext cx="1588" cy="181"/>
            </a:xfrm>
            <a:prstGeom prst="rect">
              <a:avLst/>
            </a:prstGeom>
            <a:gradFill rotWithShape="1">
              <a:gsLst>
                <a:gs pos="0">
                  <a:srgbClr val="339966"/>
                </a:gs>
                <a:gs pos="50000">
                  <a:srgbClr val="18472F"/>
                </a:gs>
                <a:gs pos="100000">
                  <a:srgbClr val="33996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ADA</a:t>
              </a:r>
            </a:p>
          </p:txBody>
        </p:sp>
        <p:sp>
          <p:nvSpPr>
            <p:cNvPr id="123922" name="Rectangle 26"/>
            <p:cNvSpPr>
              <a:spLocks noChangeArrowheads="1"/>
            </p:cNvSpPr>
            <p:nvPr/>
          </p:nvSpPr>
          <p:spPr bwMode="auto">
            <a:xfrm>
              <a:off x="2064" y="3611"/>
              <a:ext cx="2222" cy="181"/>
            </a:xfrm>
            <a:prstGeom prst="rect">
              <a:avLst/>
            </a:prstGeom>
            <a:gradFill rotWithShape="1">
              <a:gsLst>
                <a:gs pos="0">
                  <a:srgbClr val="FF00FF"/>
                </a:gs>
                <a:gs pos="50000">
                  <a:srgbClr val="760076"/>
                </a:gs>
                <a:gs pos="100000">
                  <a:srgbClr val="FF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Nevzorov - total</a:t>
              </a:r>
            </a:p>
          </p:txBody>
        </p:sp>
        <p:sp>
          <p:nvSpPr>
            <p:cNvPr id="123923" name="Rectangle 27"/>
            <p:cNvSpPr>
              <a:spLocks noChangeArrowheads="1"/>
            </p:cNvSpPr>
            <p:nvPr/>
          </p:nvSpPr>
          <p:spPr bwMode="auto">
            <a:xfrm>
              <a:off x="1383" y="3830"/>
              <a:ext cx="3357" cy="181"/>
            </a:xfrm>
            <a:prstGeom prst="rect">
              <a:avLst/>
            </a:prstGeom>
            <a:gradFill rotWithShape="1">
              <a:gsLst>
                <a:gs pos="0">
                  <a:srgbClr val="FF00FF"/>
                </a:gs>
                <a:gs pos="50000">
                  <a:srgbClr val="760076"/>
                </a:gs>
                <a:gs pos="100000">
                  <a:srgbClr val="FF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TWC - total</a:t>
              </a:r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1111" y="703"/>
              <a:ext cx="4640" cy="289"/>
              <a:chOff x="1111" y="799"/>
              <a:chExt cx="4640" cy="289"/>
            </a:xfrm>
          </p:grpSpPr>
          <p:sp>
            <p:nvSpPr>
              <p:cNvPr id="123925" name="Text Box 29"/>
              <p:cNvSpPr txBox="1">
                <a:spLocks noChangeArrowheads="1"/>
              </p:cNvSpPr>
              <p:nvPr/>
            </p:nvSpPr>
            <p:spPr bwMode="auto">
              <a:xfrm>
                <a:off x="1111" y="799"/>
                <a:ext cx="651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0.1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  <a:sym typeface="Symbol" pitchFamily="18" charset="2"/>
                  </a:rPr>
                  <a:t>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23926" name="Text Box 30"/>
              <p:cNvSpPr txBox="1">
                <a:spLocks noChangeArrowheads="1"/>
              </p:cNvSpPr>
              <p:nvPr/>
            </p:nvSpPr>
            <p:spPr bwMode="auto">
              <a:xfrm>
                <a:off x="5103" y="799"/>
                <a:ext cx="648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10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  <a:sym typeface="Symbol" pitchFamily="18" charset="2"/>
                  </a:rPr>
                  <a:t>m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23927" name="Text Box 31"/>
              <p:cNvSpPr txBox="1">
                <a:spLocks noChangeArrowheads="1"/>
              </p:cNvSpPr>
              <p:nvPr/>
            </p:nvSpPr>
            <p:spPr bwMode="auto">
              <a:xfrm>
                <a:off x="1700" y="799"/>
                <a:ext cx="497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3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  <a:sym typeface="Symbol" pitchFamily="18" charset="2"/>
                  </a:rPr>
                  <a:t>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23928" name="Text Box 32"/>
              <p:cNvSpPr txBox="1">
                <a:spLocks noChangeArrowheads="1"/>
              </p:cNvSpPr>
              <p:nvPr/>
            </p:nvSpPr>
            <p:spPr bwMode="auto">
              <a:xfrm>
                <a:off x="4082" y="799"/>
                <a:ext cx="545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1mm</a:t>
                </a:r>
              </a:p>
            </p:txBody>
          </p:sp>
          <p:sp>
            <p:nvSpPr>
              <p:cNvPr id="123929" name="Text Box 33"/>
              <p:cNvSpPr txBox="1">
                <a:spLocks noChangeArrowheads="1"/>
              </p:cNvSpPr>
              <p:nvPr/>
            </p:nvSpPr>
            <p:spPr bwMode="auto">
              <a:xfrm>
                <a:off x="2931" y="799"/>
                <a:ext cx="704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</a:pP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100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  <a:sym typeface="Symbol" pitchFamily="18" charset="2"/>
                  </a:rPr>
                  <a:t></a:t>
                </a:r>
                <a:r>
                  <a:rPr lang="en-GB" sz="2000" smtClean="0">
                    <a:solidFill>
                      <a:srgbClr val="333399"/>
                    </a:solidFill>
                    <a:ea typeface="+mn-ea"/>
                    <a:cs typeface="+mn-cs"/>
                  </a:rPr>
                  <a:t>m</a:t>
                </a:r>
              </a:p>
            </p:txBody>
          </p:sp>
        </p:grpSp>
        <p:sp>
          <p:nvSpPr>
            <p:cNvPr id="123930" name="AutoShape 34"/>
            <p:cNvSpPr>
              <a:spLocks/>
            </p:cNvSpPr>
            <p:nvPr/>
          </p:nvSpPr>
          <p:spPr bwMode="auto">
            <a:xfrm>
              <a:off x="1111" y="1026"/>
              <a:ext cx="181" cy="2087"/>
            </a:xfrm>
            <a:prstGeom prst="leftBrace">
              <a:avLst>
                <a:gd name="adj1" fmla="val 96087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3931" name="AutoShape 35"/>
            <p:cNvSpPr>
              <a:spLocks/>
            </p:cNvSpPr>
            <p:nvPr/>
          </p:nvSpPr>
          <p:spPr bwMode="auto">
            <a:xfrm>
              <a:off x="1111" y="3158"/>
              <a:ext cx="181" cy="862"/>
            </a:xfrm>
            <a:prstGeom prst="leftBrace">
              <a:avLst>
                <a:gd name="adj1" fmla="val 39687"/>
                <a:gd name="adj2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3932" name="AutoShape 36">
              <a:hlinkClick r:id="rId2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2381" y="2750"/>
              <a:ext cx="2586" cy="226"/>
            </a:xfrm>
            <a:prstGeom prst="actionButtonBlank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 smtClean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23933" name="Rectangle 37"/>
            <p:cNvSpPr>
              <a:spLocks noChangeArrowheads="1"/>
            </p:cNvSpPr>
            <p:nvPr/>
          </p:nvSpPr>
          <p:spPr bwMode="auto">
            <a:xfrm>
              <a:off x="1701" y="2205"/>
              <a:ext cx="1360" cy="18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CAPS/CAS</a:t>
              </a:r>
            </a:p>
          </p:txBody>
        </p:sp>
        <p:sp>
          <p:nvSpPr>
            <p:cNvPr id="318502" name="Rectangle 38"/>
            <p:cNvSpPr>
              <a:spLocks noChangeArrowheads="1"/>
            </p:cNvSpPr>
            <p:nvPr/>
          </p:nvSpPr>
          <p:spPr bwMode="auto">
            <a:xfrm>
              <a:off x="2925" y="2024"/>
              <a:ext cx="1362" cy="181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CAPS/CIP</a:t>
              </a:r>
            </a:p>
          </p:txBody>
        </p:sp>
        <p:sp>
          <p:nvSpPr>
            <p:cNvPr id="318503" name="Rectangle 39"/>
            <p:cNvSpPr>
              <a:spLocks noChangeArrowheads="1"/>
            </p:cNvSpPr>
            <p:nvPr/>
          </p:nvSpPr>
          <p:spPr bwMode="auto">
            <a:xfrm>
              <a:off x="2290" y="1842"/>
              <a:ext cx="2222" cy="180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2D-S</a:t>
              </a:r>
            </a:p>
          </p:txBody>
        </p:sp>
        <p:sp>
          <p:nvSpPr>
            <p:cNvPr id="123936" name="Rectangle 40"/>
            <p:cNvSpPr>
              <a:spLocks noChangeArrowheads="1"/>
            </p:cNvSpPr>
            <p:nvPr/>
          </p:nvSpPr>
          <p:spPr bwMode="auto">
            <a:xfrm>
              <a:off x="1927" y="1661"/>
              <a:ext cx="1134" cy="18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764700"/>
                </a:gs>
                <a:gs pos="100000">
                  <a:srgbClr val="FF99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</a:pPr>
              <a:r>
                <a:rPr lang="en-GB" sz="2000" smtClean="0">
                  <a:solidFill>
                    <a:srgbClr val="FFFFFF"/>
                  </a:solidFill>
                  <a:ea typeface="+mn-ea"/>
                  <a:cs typeface="+mn-cs"/>
                </a:rPr>
                <a:t>CDP</a:t>
              </a:r>
            </a:p>
          </p:txBody>
        </p:sp>
        <p:sp>
          <p:nvSpPr>
            <p:cNvPr id="318482" name="Rectangle 18"/>
            <p:cNvSpPr>
              <a:spLocks noChangeArrowheads="1"/>
            </p:cNvSpPr>
            <p:nvPr/>
          </p:nvSpPr>
          <p:spPr bwMode="auto">
            <a:xfrm>
              <a:off x="2699" y="1480"/>
              <a:ext cx="1496" cy="181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100000"/>
                </a:lnSpc>
                <a:defRPr/>
              </a:pPr>
              <a:r>
                <a:rPr lang="en-GB" sz="2000">
                  <a:solidFill>
                    <a:srgbClr val="FFFFFF"/>
                  </a:solidFill>
                  <a:ea typeface="+mn-ea"/>
                  <a:cs typeface="+mn-cs"/>
                </a:rPr>
                <a:t>CIP-15</a:t>
              </a:r>
            </a:p>
          </p:txBody>
        </p:sp>
      </p:grpSp>
      <p:pic>
        <p:nvPicPr>
          <p:cNvPr id="123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075" y="3860806"/>
            <a:ext cx="3024188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42" name="Picture 38" descr="BAE146-301"/>
          <p:cNvPicPr>
            <a:picLocks noChangeAspect="1" noChangeArrowheads="1"/>
          </p:cNvPicPr>
          <p:nvPr/>
        </p:nvPicPr>
        <p:blipFill>
          <a:blip r:embed="rId4" cstate="print"/>
          <a:srcRect l="68297" t="30576" r="26157" b="56784"/>
          <a:stretch>
            <a:fillRect/>
          </a:stretch>
        </p:blipFill>
        <p:spPr bwMode="auto">
          <a:xfrm>
            <a:off x="7164388" y="1196975"/>
            <a:ext cx="1808162" cy="2349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6" y="333381"/>
            <a:ext cx="4103687" cy="10080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Radiometers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73244"/>
            <a:ext cx="8324850" cy="4778375"/>
          </a:xfrm>
        </p:spPr>
        <p:txBody>
          <a:bodyPr/>
          <a:lstStyle/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BBR</a:t>
            </a:r>
            <a:r>
              <a:rPr lang="en-US" sz="2000"/>
              <a:t> – irradiance measurements: 0.3–3.0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m; 0.7–3.0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m; 4–50</a:t>
            </a:r>
            <a:r>
              <a:rPr lang="en-US" sz="2000">
                <a:latin typeface="Symbol" pitchFamily="18" charset="2"/>
              </a:rPr>
              <a:t>m</a:t>
            </a:r>
            <a:r>
              <a:rPr lang="en-US" sz="2000"/>
              <a:t>m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Heimann </a:t>
            </a:r>
            <a:r>
              <a:rPr lang="en-US" sz="2000"/>
              <a:t>– broadband infrared radiometer (8–12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m)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SWS</a:t>
            </a:r>
            <a:r>
              <a:rPr lang="en-US" sz="2000"/>
              <a:t> – Short Wave Spectrometer: 0.3–1.7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 (pixel resolution 3.2 nm up to 0.95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m, 6.3 nm thereafter)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SHIMS</a:t>
            </a:r>
            <a:r>
              <a:rPr lang="en-US" sz="2000"/>
              <a:t> – Spectral Hemispheric Irradiance Measurement: 0.3–1.7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 (pixel resolution 3.2 nm up to 0.95</a:t>
            </a:r>
            <a:r>
              <a:rPr lang="en-US" sz="2000">
                <a:sym typeface="Symbol" pitchFamily="18" charset="2"/>
              </a:rPr>
              <a:t></a:t>
            </a:r>
            <a:r>
              <a:rPr lang="en-US" sz="2000"/>
              <a:t>m, 6.3 nm thereafter)</a:t>
            </a:r>
            <a:endParaRPr lang="en-US" sz="2000">
              <a:solidFill>
                <a:srgbClr val="FF0000"/>
              </a:solidFill>
            </a:endParaRP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ARIES</a:t>
            </a:r>
            <a:r>
              <a:rPr lang="en-US" sz="2000"/>
              <a:t> – infrared interferometer: 3.3–16</a:t>
            </a:r>
            <a:r>
              <a:rPr lang="en-US" sz="2000">
                <a:latin typeface="Symbol" pitchFamily="18" charset="2"/>
                <a:sym typeface="Symbol" pitchFamily="18" charset="2"/>
              </a:rPr>
              <a:t></a:t>
            </a:r>
            <a:r>
              <a:rPr lang="en-US" sz="2000"/>
              <a:t>m; max OPD = 1.037cm            (~ 0.5cm</a:t>
            </a:r>
            <a:r>
              <a:rPr lang="en-US" sz="2000" baseline="30000"/>
              <a:t>-1</a:t>
            </a:r>
            <a:r>
              <a:rPr lang="en-US" sz="2000"/>
              <a:t>) – 4800 channels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TAFTS </a:t>
            </a:r>
            <a:r>
              <a:rPr lang="en-US" sz="2000"/>
              <a:t>– far infrared interferometer 10–125</a:t>
            </a:r>
            <a:r>
              <a:rPr lang="en-US" sz="2000">
                <a:latin typeface="Symbol" pitchFamily="18" charset="2"/>
                <a:sym typeface="Symbol" pitchFamily="18" charset="2"/>
              </a:rPr>
              <a:t></a:t>
            </a:r>
            <a:r>
              <a:rPr lang="en-US" sz="2000"/>
              <a:t>m </a:t>
            </a:r>
            <a:r>
              <a:rPr lang="en-US" sz="2000">
                <a:solidFill>
                  <a:schemeClr val="accent2"/>
                </a:solidFill>
              </a:rPr>
              <a:t>(Imperial College)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ISMAR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/>
              <a:t>– submillimeter radiometer 118–874 GHz (7 channels)</a:t>
            </a:r>
          </a:p>
          <a:p>
            <a:pPr marL="266700" indent="-266700" defTabSz="852488"/>
            <a:r>
              <a:rPr lang="en-US" sz="2000">
                <a:solidFill>
                  <a:srgbClr val="FF0000"/>
                </a:solidFill>
              </a:rPr>
              <a:t>MARSS, Deimos</a:t>
            </a:r>
            <a:r>
              <a:rPr lang="en-US" sz="2000"/>
              <a:t> – microwave radiometers 24–183 GHz (5 channels)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ctrTitle" idx="4294967295"/>
          </p:nvPr>
        </p:nvSpPr>
        <p:spPr>
          <a:xfrm>
            <a:off x="395291" y="4652963"/>
            <a:ext cx="5761037" cy="647700"/>
          </a:xfrm>
        </p:spPr>
        <p:txBody>
          <a:bodyPr anchor="b"/>
          <a:lstStyle/>
          <a:p>
            <a:r>
              <a:rPr lang="en-GB" sz="4400" smtClean="0"/>
              <a:t>Volcanic ash (2010)</a:t>
            </a:r>
            <a:endParaRPr lang="en-GB" sz="4400" smtClean="0">
              <a:cs typeface="Arial" charset="0"/>
            </a:endParaRPr>
          </a:p>
        </p:txBody>
      </p:sp>
      <p:pic>
        <p:nvPicPr>
          <p:cNvPr id="104452" name="Picture 4" descr="volcanic-ash-eyjafjallajok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5" y="549278"/>
            <a:ext cx="4032250" cy="2519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1714500" y="204794"/>
            <a:ext cx="6972300" cy="776287"/>
          </a:xfrm>
        </p:spPr>
        <p:txBody>
          <a:bodyPr/>
          <a:lstStyle/>
          <a:p>
            <a:r>
              <a:rPr lang="en-GB" sz="3600" smtClean="0"/>
              <a:t>The eruption of Eyjafjallajökull</a:t>
            </a:r>
            <a:r>
              <a:rPr lang="en-GB" sz="4400" smtClean="0"/>
              <a:t> </a:t>
            </a:r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755650" y="1484313"/>
            <a:ext cx="38877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75% of European airspace closed during April 14 – 20</a:t>
            </a:r>
            <a:r>
              <a:rPr lang="en-US" sz="1800" baseline="30000" smtClean="0">
                <a:solidFill>
                  <a:srgbClr val="000000"/>
                </a:solidFill>
                <a:ea typeface="+mn-ea"/>
                <a:cs typeface="+mn-cs"/>
              </a:rPr>
              <a:t>th</a:t>
            </a: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, 2010.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Further closures in May.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100,000 flights cancelled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10 million passenger       journeys affected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Airline loses £200M/day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Global economy ~$5B </a:t>
            </a:r>
            <a:endParaRPr lang="en-GB" sz="18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36868" name="Picture 4" descr="ss-100417-iceland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1" y="3933825"/>
            <a:ext cx="3779838" cy="2586038"/>
          </a:xfrm>
          <a:prstGeom prst="rect">
            <a:avLst/>
          </a:prstGeom>
          <a:noFill/>
        </p:spPr>
      </p:pic>
      <p:pic>
        <p:nvPicPr>
          <p:cNvPr id="36869" name="Picture 5" descr="ss-100417-iceland-07"/>
          <p:cNvPicPr>
            <a:picLocks noChangeAspect="1" noChangeArrowheads="1"/>
          </p:cNvPicPr>
          <p:nvPr/>
        </p:nvPicPr>
        <p:blipFill>
          <a:blip r:embed="rId3" cstate="print"/>
          <a:srcRect l="12599" r="12599"/>
          <a:stretch>
            <a:fillRect/>
          </a:stretch>
        </p:blipFill>
        <p:spPr bwMode="auto">
          <a:xfrm>
            <a:off x="5219703" y="1254125"/>
            <a:ext cx="3148013" cy="2751138"/>
          </a:xfrm>
          <a:prstGeom prst="rect">
            <a:avLst/>
          </a:prstGeom>
          <a:noFill/>
        </p:spPr>
      </p:pic>
      <p:sp>
        <p:nvSpPr>
          <p:cNvPr id="36870" name="Rectangle 6"/>
          <p:cNvSpPr>
            <a:spLocks/>
          </p:cNvSpPr>
          <p:nvPr/>
        </p:nvSpPr>
        <p:spPr bwMode="auto">
          <a:xfrm>
            <a:off x="4789488" y="4292606"/>
            <a:ext cx="41036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800" smtClean="0">
                <a:solidFill>
                  <a:srgbClr val="000000"/>
                </a:solidFill>
                <a:ea typeface="+mn-ea"/>
                <a:cs typeface="+mn-cs"/>
              </a:rPr>
              <a:t>Explosive eruption began 14</a:t>
            </a:r>
            <a:r>
              <a:rPr lang="en-GB" sz="1800" baseline="30000" smtClean="0">
                <a:solidFill>
                  <a:srgbClr val="000000"/>
                </a:solidFill>
                <a:ea typeface="+mn-ea"/>
                <a:cs typeface="+mn-cs"/>
              </a:rPr>
              <a:t>th</a:t>
            </a:r>
            <a:r>
              <a:rPr lang="en-GB" sz="1800" smtClean="0">
                <a:solidFill>
                  <a:srgbClr val="000000"/>
                </a:solidFill>
                <a:ea typeface="+mn-ea"/>
                <a:cs typeface="+mn-cs"/>
              </a:rPr>
              <a:t> April 2010, continued until ~ 23</a:t>
            </a:r>
            <a:r>
              <a:rPr lang="en-GB" sz="1800" baseline="30000" smtClean="0">
                <a:solidFill>
                  <a:srgbClr val="000000"/>
                </a:solidFill>
                <a:ea typeface="+mn-ea"/>
                <a:cs typeface="+mn-cs"/>
              </a:rPr>
              <a:t>rd</a:t>
            </a:r>
            <a:r>
              <a:rPr lang="en-GB" sz="1800" smtClean="0">
                <a:solidFill>
                  <a:srgbClr val="000000"/>
                </a:solidFill>
                <a:ea typeface="+mn-ea"/>
                <a:cs typeface="+mn-cs"/>
              </a:rPr>
              <a:t> May</a:t>
            </a:r>
          </a:p>
          <a:p>
            <a:pPr marL="342900" indent="-342900" eaLnBrk="0" hangingPunct="0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sz="1800" smtClean="0">
                <a:solidFill>
                  <a:srgbClr val="000000"/>
                </a:solidFill>
                <a:ea typeface="+mn-ea"/>
                <a:cs typeface="+mn-cs"/>
              </a:rPr>
              <a:t>0.25 km</a:t>
            </a:r>
            <a:r>
              <a:rPr lang="en-GB" sz="1800" baseline="30000" smtClean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GB" sz="1800" smtClean="0">
                <a:solidFill>
                  <a:srgbClr val="000000"/>
                </a:solidFill>
                <a:ea typeface="+mn-ea"/>
                <a:cs typeface="+mn-cs"/>
              </a:rPr>
              <a:t> of tephra ejected &gt; 4 on volcanic explosivity index (0 – 7)</a:t>
            </a:r>
          </a:p>
          <a:p>
            <a:pPr marL="342900" indent="-342900" eaLnBrk="0" hangingPunct="0">
              <a:lnSpc>
                <a:spcPct val="10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NW atmospheric flow for much of April-May 2010 </a:t>
            </a:r>
            <a:r>
              <a:rPr lang="en-US" sz="1800" smtClean="0">
                <a:solidFill>
                  <a:srgbClr val="000000"/>
                </a:solidFill>
                <a:ea typeface="+mn-ea"/>
                <a:cs typeface="Arial" charset="0"/>
              </a:rPr>
              <a:t>→ </a:t>
            </a:r>
            <a:r>
              <a:rPr lang="en-US" sz="1800" smtClean="0">
                <a:solidFill>
                  <a:srgbClr val="000000"/>
                </a:solidFill>
                <a:ea typeface="+mn-ea"/>
                <a:cs typeface="+mn-cs"/>
              </a:rPr>
              <a:t>Ash over Europe!</a:t>
            </a:r>
            <a:endParaRPr lang="en-GB" sz="3200" smtClean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Blank Presentatio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3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FFFFFF"/>
      </a:accent3>
      <a:accent4>
        <a:srgbClr val="000000"/>
      </a:accent4>
      <a:accent5>
        <a:srgbClr val="C6C5E2"/>
      </a:accent5>
      <a:accent6>
        <a:srgbClr val="009CBC"/>
      </a:accent6>
      <a:hlink>
        <a:srgbClr val="9CA299"/>
      </a:hlink>
      <a:folHlink>
        <a:srgbClr val="ED2939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B9DB0E"/>
        </a:dk2>
        <a:lt2>
          <a:srgbClr val="000099"/>
        </a:lt2>
        <a:accent1>
          <a:srgbClr val="8F8DCB"/>
        </a:accent1>
        <a:accent2>
          <a:srgbClr val="00ADD0"/>
        </a:accent2>
        <a:accent3>
          <a:srgbClr val="FFFFFF"/>
        </a:accent3>
        <a:accent4>
          <a:srgbClr val="000000"/>
        </a:accent4>
        <a:accent5>
          <a:srgbClr val="C6C5E2"/>
        </a:accent5>
        <a:accent6>
          <a:srgbClr val="009CBC"/>
        </a:accent6>
        <a:hlink>
          <a:srgbClr val="9CA299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METcorporate</Template>
  <TotalTime>908</TotalTime>
  <Words>2179</Words>
  <Application>Microsoft Office PowerPoint</Application>
  <PresentationFormat>On-screen Show (4:3)</PresentationFormat>
  <Paragraphs>387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Blank master</vt:lpstr>
      <vt:lpstr>Custom Design</vt:lpstr>
      <vt:lpstr>1_Custom Design</vt:lpstr>
      <vt:lpstr>2_Custom Design</vt:lpstr>
      <vt:lpstr>3_Custom Design</vt:lpstr>
      <vt:lpstr>4_Custom Design</vt:lpstr>
      <vt:lpstr>Default Design</vt:lpstr>
      <vt:lpstr>5_Custom Design</vt:lpstr>
      <vt:lpstr>6_Custom Design</vt:lpstr>
      <vt:lpstr>7_Custom Design</vt:lpstr>
      <vt:lpstr>3_Blank Presentation</vt:lpstr>
      <vt:lpstr>1_Blank master</vt:lpstr>
      <vt:lpstr>2_Blank master</vt:lpstr>
      <vt:lpstr>8_Custom Design</vt:lpstr>
      <vt:lpstr>9_Custom Design</vt:lpstr>
      <vt:lpstr>Equation</vt:lpstr>
      <vt:lpstr>Scientific Applications of airborne lidar</vt:lpstr>
      <vt:lpstr>What this presentation does not cover</vt:lpstr>
      <vt:lpstr>Leosphere lidar</vt:lpstr>
      <vt:lpstr>Slide 4</vt:lpstr>
      <vt:lpstr>Slide 5</vt:lpstr>
      <vt:lpstr>Cloud physics instruments</vt:lpstr>
      <vt:lpstr>Radiometers</vt:lpstr>
      <vt:lpstr>Volcanic ash (2010)</vt:lpstr>
      <vt:lpstr>The eruption of Eyjafjallajökull </vt:lpstr>
      <vt:lpstr>Volcanic ash: Satellite and modelling products</vt:lpstr>
      <vt:lpstr>Slide 11</vt:lpstr>
      <vt:lpstr>Slide 12</vt:lpstr>
      <vt:lpstr>Slide 13</vt:lpstr>
      <vt:lpstr>Lidar data validate model improvements using Meteosat</vt:lpstr>
      <vt:lpstr>Slide 15</vt:lpstr>
      <vt:lpstr>Slide 16</vt:lpstr>
      <vt:lpstr>Slide 17</vt:lpstr>
      <vt:lpstr>Volcanic ash: Summary</vt:lpstr>
      <vt:lpstr>SAMBBA (2012) South American Biomass Burning Analysis</vt:lpstr>
      <vt:lpstr>South American Biomass Burning Analysis (SAMBBA) [Brazil, Sept /Oct 2012]</vt:lpstr>
      <vt:lpstr>SAMBBA Broad science drivers</vt:lpstr>
      <vt:lpstr>B737 – Run 18 – 17:34:26-17:43:04</vt:lpstr>
      <vt:lpstr>The haze of the Amazon basin</vt:lpstr>
      <vt:lpstr>Slide 24</vt:lpstr>
      <vt:lpstr>Models used in comparison</vt:lpstr>
      <vt:lpstr>Comparison to MetUM (LAM)</vt:lpstr>
      <vt:lpstr>Comparison to ECMWF-MACC (Global)</vt:lpstr>
      <vt:lpstr>Comparison to ECMWF-MACC (Global)</vt:lpstr>
      <vt:lpstr>Slide 29</vt:lpstr>
      <vt:lpstr>SAMBBA: Summary</vt:lpstr>
      <vt:lpstr>SAMBBA CALIPSO underpass</vt:lpstr>
      <vt:lpstr>SAMBBA CALIPSO underpass</vt:lpstr>
      <vt:lpstr>SAMBBA CALIPSO underpass</vt:lpstr>
      <vt:lpstr>Fennec (2011+2012) The Saharan Climate System</vt:lpstr>
      <vt:lpstr>The Fennec campaign on Saharan meteorology</vt:lpstr>
      <vt:lpstr>Clouds in the Sahara – Fennec</vt:lpstr>
      <vt:lpstr>Lidar + Heimann: cloud detection</vt:lpstr>
      <vt:lpstr>Verify SEVIRI cloud detection</vt:lpstr>
      <vt:lpstr>Verify SEVIRI cloud detection</vt:lpstr>
      <vt:lpstr>Verify SEVIRI cloud top height</vt:lpstr>
      <vt:lpstr>Clouds in the Sahara: Summary</vt:lpstr>
      <vt:lpstr>Slide 42</vt:lpstr>
      <vt:lpstr>Verification of cirrus scattering model</vt:lpstr>
      <vt:lpstr>Stratocumulus top height</vt:lpstr>
      <vt:lpstr>ICE-D / AER-D / SAVEX-D Cape Verde, August 2015</vt:lpstr>
      <vt:lpstr>ICE-D / AER-D / SAVEX-D</vt:lpstr>
      <vt:lpstr>Ground Obs</vt:lpstr>
      <vt:lpstr>Slide 48</vt:lpstr>
      <vt:lpstr>Slide 49</vt:lpstr>
      <vt:lpstr>CATS underflight</vt:lpstr>
      <vt:lpstr>Slide 51</vt:lpstr>
      <vt:lpstr>Slide 52</vt:lpstr>
      <vt:lpstr>Slide 53</vt:lpstr>
      <vt:lpstr>Slide 54</vt:lpstr>
      <vt:lpstr>Acknowledgements:  Airborne data was obtained using the BAe-146-301 Atmospheric Research Aircraft flown by Directflight Ltd and managed by the Facility for Airborne Atmospheric Measurements (FAAM), which is a joint entity of the Natural Environment Research Council (NERC) and the Met Office.  Thanks to all colleagues who provided data and plots (named on slides).</vt:lpstr>
      <vt:lpstr>Questions?</vt:lpstr>
    </vt:vector>
  </TitlesOfParts>
  <Company>Met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helen.chater</dc:creator>
  <dc:description>submitted 26.7.2005     CHG015666 refers</dc:description>
  <cp:lastModifiedBy>ECARS</cp:lastModifiedBy>
  <cp:revision>110</cp:revision>
  <cp:lastPrinted>2004-10-15T09:34:20Z</cp:lastPrinted>
  <dcterms:created xsi:type="dcterms:W3CDTF">2009-08-03T14:32:49Z</dcterms:created>
  <dcterms:modified xsi:type="dcterms:W3CDTF">2016-05-31T11:36:22Z</dcterms:modified>
</cp:coreProperties>
</file>