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6" r:id="rId2"/>
    <p:sldId id="265" r:id="rId3"/>
    <p:sldId id="271" r:id="rId4"/>
    <p:sldId id="266" r:id="rId5"/>
    <p:sldId id="267" r:id="rId6"/>
    <p:sldId id="270" r:id="rId7"/>
    <p:sldId id="258" r:id="rId8"/>
    <p:sldId id="272" r:id="rId9"/>
    <p:sldId id="278" r:id="rId10"/>
    <p:sldId id="277" r:id="rId11"/>
    <p:sldId id="287" r:id="rId12"/>
    <p:sldId id="282" r:id="rId13"/>
    <p:sldId id="279" r:id="rId14"/>
    <p:sldId id="283" r:id="rId15"/>
    <p:sldId id="286" r:id="rId16"/>
    <p:sldId id="280" r:id="rId17"/>
    <p:sldId id="281" r:id="rId18"/>
    <p:sldId id="274" r:id="rId19"/>
    <p:sldId id="273" r:id="rId20"/>
    <p:sldId id="275" r:id="rId21"/>
    <p:sldId id="285" r:id="rId22"/>
    <p:sldId id="297" r:id="rId23"/>
    <p:sldId id="298" r:id="rId24"/>
    <p:sldId id="299" r:id="rId25"/>
    <p:sldId id="301" r:id="rId26"/>
    <p:sldId id="300" r:id="rId27"/>
    <p:sldId id="309" r:id="rId28"/>
    <p:sldId id="305" r:id="rId29"/>
    <p:sldId id="306" r:id="rId30"/>
    <p:sldId id="308" r:id="rId31"/>
    <p:sldId id="307" r:id="rId32"/>
    <p:sldId id="311" r:id="rId33"/>
    <p:sldId id="310" r:id="rId34"/>
    <p:sldId id="302" r:id="rId35"/>
    <p:sldId id="303" r:id="rId36"/>
    <p:sldId id="312" r:id="rId37"/>
    <p:sldId id="318" r:id="rId38"/>
    <p:sldId id="319" r:id="rId39"/>
    <p:sldId id="304" r:id="rId40"/>
    <p:sldId id="323" r:id="rId41"/>
    <p:sldId id="326" r:id="rId42"/>
    <p:sldId id="327" r:id="rId43"/>
    <p:sldId id="324" r:id="rId44"/>
    <p:sldId id="325" r:id="rId45"/>
    <p:sldId id="314" r:id="rId46"/>
    <p:sldId id="315" r:id="rId47"/>
    <p:sldId id="316" r:id="rId48"/>
    <p:sldId id="317" r:id="rId49"/>
    <p:sldId id="322" r:id="rId50"/>
    <p:sldId id="257" r:id="rId51"/>
    <p:sldId id="276" r:id="rId52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BB2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100" d="100"/>
          <a:sy n="100" d="100"/>
        </p:scale>
        <p:origin x="-2730" y="-3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17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77342173-F451-4C5D-BAF4-79E6B9597DDB}" type="datetimeFigureOut">
              <a:rPr lang="en-US" smtClean="0"/>
              <a:pPr/>
              <a:t>5/19/2016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92D5555F-B8E5-4101-8729-CE8CDC848A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25893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www.rp-photonics.com/beam_profilers.html" TargetMode="Externa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hyperlink" Target="https://www.rp-photonics.com/beam_profilers.html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pie.org/" TargetMode="External"/><Relationship Id="rId7" Type="http://schemas.openxmlformats.org/officeDocument/2006/relationships/image" Target="../media/image41.jpeg"/><Relationship Id="rId2" Type="http://schemas.openxmlformats.org/officeDocument/2006/relationships/hyperlink" Target="https://www.rp-photonics.com/beam_profilers.html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hyperlink" Target="http://www.licel.com/" TargetMode="External"/><Relationship Id="rId7" Type="http://schemas.openxmlformats.org/officeDocument/2006/relationships/image" Target="../media/image52.png"/><Relationship Id="rId2" Type="http://schemas.openxmlformats.org/officeDocument/2006/relationships/hyperlink" Target="http://www.hamamatsu.com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amamatsu.com/" TargetMode="External"/><Relationship Id="rId2" Type="http://schemas.openxmlformats.org/officeDocument/2006/relationships/hyperlink" Target="http://www.licel.com/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rp-photonics.com/beam_profilers.html" TargetMode="External"/><Relationship Id="rId4" Type="http://schemas.openxmlformats.org/officeDocument/2006/relationships/hyperlink" Target="http://www.olympusmicro.com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hyperlink" Target="https://www.rp-photonics.com/beam_profilers.html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rp-photonics.com/beam_profilers.html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en.wikipedia.org/wiki/List_of_laser_type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FFC000"/>
                </a:solidFill>
              </a:rPr>
              <a:t>Lidar</a:t>
            </a:r>
            <a:r>
              <a:rPr lang="en-US" dirty="0" smtClean="0">
                <a:solidFill>
                  <a:srgbClr val="FFC000"/>
                </a:solidFill>
              </a:rPr>
              <a:t> Technique:</a:t>
            </a: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 Basic Hardware Components (Lasers and Electronics)</a:t>
            </a:r>
            <a:endParaRPr lang="en-US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0"/>
            <a:ext cx="6400800" cy="2667000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chemeClr val="bg2">
                    <a:lumMod val="90000"/>
                  </a:schemeClr>
                </a:solidFill>
              </a:rPr>
              <a:t>Prof. Dr. Alex </a:t>
            </a:r>
            <a:r>
              <a:rPr lang="en-US" sz="2400" b="1" dirty="0" err="1" smtClean="0">
                <a:solidFill>
                  <a:schemeClr val="bg2">
                    <a:lumMod val="90000"/>
                  </a:schemeClr>
                </a:solidFill>
              </a:rPr>
              <a:t>Papayannis</a:t>
            </a:r>
            <a:endParaRPr lang="en-US" sz="2400" b="1" dirty="0" smtClean="0">
              <a:solidFill>
                <a:schemeClr val="bg2">
                  <a:lumMod val="90000"/>
                </a:schemeClr>
              </a:solidFill>
            </a:endParaRPr>
          </a:p>
          <a:p>
            <a:endParaRPr lang="en-US" sz="2000" b="1" dirty="0" smtClean="0">
              <a:solidFill>
                <a:schemeClr val="bg2">
                  <a:lumMod val="90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bg2">
                    <a:lumMod val="90000"/>
                  </a:schemeClr>
                </a:solidFill>
              </a:rPr>
              <a:t>Head of the Laser Remote Sensing Unit (LRSU)</a:t>
            </a:r>
          </a:p>
          <a:p>
            <a:r>
              <a:rPr lang="en-US" sz="2000" dirty="0" smtClean="0">
                <a:solidFill>
                  <a:schemeClr val="bg2">
                    <a:lumMod val="90000"/>
                  </a:schemeClr>
                </a:solidFill>
              </a:rPr>
              <a:t>National Technical University of Athens, Greece</a:t>
            </a:r>
          </a:p>
          <a:p>
            <a:r>
              <a:rPr lang="en-US" sz="2000" dirty="0" smtClean="0">
                <a:solidFill>
                  <a:schemeClr val="bg2">
                    <a:lumMod val="90000"/>
                  </a:schemeClr>
                </a:solidFill>
              </a:rPr>
              <a:t>Website: </a:t>
            </a:r>
            <a:r>
              <a:rPr lang="en-US" sz="2000" dirty="0">
                <a:solidFill>
                  <a:srgbClr val="FFC000"/>
                </a:solidFill>
              </a:rPr>
              <a:t>http://</a:t>
            </a:r>
            <a:r>
              <a:rPr lang="en-US" sz="2000" dirty="0" smtClean="0">
                <a:solidFill>
                  <a:srgbClr val="FFC000"/>
                </a:solidFill>
              </a:rPr>
              <a:t>lrsu.physics.ntua.gr/en</a:t>
            </a:r>
          </a:p>
          <a:p>
            <a:r>
              <a:rPr lang="en-US" sz="2000" dirty="0" smtClean="0">
                <a:solidFill>
                  <a:schemeClr val="bg2">
                    <a:lumMod val="90000"/>
                  </a:schemeClr>
                </a:solidFill>
              </a:rPr>
              <a:t>Email: </a:t>
            </a:r>
            <a:r>
              <a:rPr lang="en-US" sz="2000" dirty="0" smtClean="0">
                <a:solidFill>
                  <a:srgbClr val="FFC000"/>
                </a:solidFill>
              </a:rPr>
              <a:t>apdlidar@central.ntua.gr</a:t>
            </a:r>
          </a:p>
          <a:p>
            <a:endParaRPr lang="en-US" sz="2000" dirty="0" smtClean="0"/>
          </a:p>
          <a:p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4 - Ορθογώνιο"/>
          <p:cNvSpPr>
            <a:spLocks noChangeArrowheads="1"/>
          </p:cNvSpPr>
          <p:nvPr/>
        </p:nvSpPr>
        <p:spPr bwMode="auto">
          <a:xfrm>
            <a:off x="0" y="0"/>
            <a:ext cx="9144000" cy="857250"/>
          </a:xfrm>
          <a:prstGeom prst="rect">
            <a:avLst/>
          </a:prstGeom>
          <a:solidFill>
            <a:schemeClr val="tx2"/>
          </a:solidFill>
          <a:ln w="25400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2400" dirty="0" smtClean="0">
                <a:solidFill>
                  <a:srgbClr val="FFC000"/>
                </a:solidFill>
                <a:latin typeface="+mn-lt"/>
              </a:rPr>
              <a:t>     </a:t>
            </a:r>
            <a:r>
              <a:rPr lang="en-US" sz="2400" dirty="0" err="1" smtClean="0">
                <a:solidFill>
                  <a:srgbClr val="FFC000"/>
                </a:solidFill>
                <a:latin typeface="+mn-lt"/>
              </a:rPr>
              <a:t>Lidar</a:t>
            </a:r>
            <a:r>
              <a:rPr lang="en-US" sz="2400" dirty="0" smtClean="0">
                <a:solidFill>
                  <a:srgbClr val="FFC000"/>
                </a:solidFill>
                <a:latin typeface="+mn-lt"/>
              </a:rPr>
              <a:t> System Components</a:t>
            </a:r>
            <a:endParaRPr lang="el-GR" sz="2400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4949" y="1023138"/>
            <a:ext cx="8610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/>
              <a:t>Laser </a:t>
            </a:r>
            <a:r>
              <a:rPr lang="en-US" b="1" dirty="0" smtClean="0"/>
              <a:t>Cavity (Type I-Solid state)</a:t>
            </a:r>
            <a:r>
              <a:rPr lang="en-US" dirty="0" smtClean="0"/>
              <a:t>:</a:t>
            </a:r>
            <a:endParaRPr lang="en-US" dirty="0"/>
          </a:p>
          <a:p>
            <a:pPr algn="just"/>
            <a:endParaRPr lang="en-US" b="1" dirty="0" smtClean="0"/>
          </a:p>
          <a:p>
            <a:pPr algn="just"/>
            <a:endParaRPr lang="en-US" b="1" dirty="0"/>
          </a:p>
        </p:txBody>
      </p:sp>
      <p:pic>
        <p:nvPicPr>
          <p:cNvPr id="22" name="Picture 21" descr="laser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1447800"/>
            <a:ext cx="6019800" cy="3420341"/>
          </a:xfrm>
          <a:prstGeom prst="rect">
            <a:avLst/>
          </a:prstGeom>
        </p:spPr>
      </p:pic>
      <p:pic>
        <p:nvPicPr>
          <p:cNvPr id="28" name="Picture 27" descr="laser-cavities-and-parts_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200" y="5181600"/>
            <a:ext cx="1962150" cy="1373505"/>
          </a:xfrm>
          <a:prstGeom prst="rect">
            <a:avLst/>
          </a:prstGeom>
        </p:spPr>
      </p:pic>
      <p:pic>
        <p:nvPicPr>
          <p:cNvPr id="33" name="Picture 32" descr="LAB Spectralon Laser Reflectors Collage 4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0" y="4953000"/>
            <a:ext cx="2552700" cy="170180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715000" y="6324600"/>
            <a:ext cx="1695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Cavity reflectors</a:t>
            </a:r>
            <a:endParaRPr lang="en-US" dirty="0"/>
          </a:p>
        </p:txBody>
      </p:sp>
      <p:pic>
        <p:nvPicPr>
          <p:cNvPr id="36" name="Picture 35" descr="image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00800" y="1066800"/>
            <a:ext cx="2476500" cy="1737246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7467600" y="2895600"/>
            <a:ext cx="1427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Laser crystals</a:t>
            </a:r>
            <a:endParaRPr lang="en-US" dirty="0"/>
          </a:p>
        </p:txBody>
      </p:sp>
      <p:pic>
        <p:nvPicPr>
          <p:cNvPr id="38" name="Picture 37" descr="images-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19600" y="1066800"/>
            <a:ext cx="1498076" cy="1122111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295400" y="2514600"/>
            <a:ext cx="3759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(100%)                                     (~90-95%)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6096000" y="4800600"/>
            <a:ext cx="26364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Nanosecond pulses</a:t>
            </a:r>
          </a:p>
          <a:p>
            <a:r>
              <a:rPr lang="en-US" dirty="0" smtClean="0"/>
              <a:t>Up to several Joules/pulse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88105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4 - Ορθογώνιο"/>
          <p:cNvSpPr>
            <a:spLocks noChangeArrowheads="1"/>
          </p:cNvSpPr>
          <p:nvPr/>
        </p:nvSpPr>
        <p:spPr bwMode="auto">
          <a:xfrm>
            <a:off x="0" y="0"/>
            <a:ext cx="9144000" cy="857250"/>
          </a:xfrm>
          <a:prstGeom prst="rect">
            <a:avLst/>
          </a:prstGeom>
          <a:solidFill>
            <a:schemeClr val="tx2"/>
          </a:solidFill>
          <a:ln w="25400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2400" dirty="0" smtClean="0">
                <a:solidFill>
                  <a:srgbClr val="FFC000"/>
                </a:solidFill>
                <a:latin typeface="+mn-lt"/>
              </a:rPr>
              <a:t>     </a:t>
            </a:r>
            <a:r>
              <a:rPr lang="en-US" sz="2400" dirty="0" err="1" smtClean="0">
                <a:solidFill>
                  <a:srgbClr val="FFC000"/>
                </a:solidFill>
                <a:latin typeface="+mn-lt"/>
              </a:rPr>
              <a:t>Lidar</a:t>
            </a:r>
            <a:r>
              <a:rPr lang="en-US" sz="2400" dirty="0" smtClean="0">
                <a:solidFill>
                  <a:srgbClr val="FFC000"/>
                </a:solidFill>
                <a:latin typeface="+mn-lt"/>
              </a:rPr>
              <a:t> System Components</a:t>
            </a:r>
            <a:endParaRPr lang="el-GR" sz="2400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4949" y="1023138"/>
            <a:ext cx="8610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/>
              <a:t>Laser </a:t>
            </a:r>
            <a:r>
              <a:rPr lang="en-US" b="1" dirty="0" smtClean="0"/>
              <a:t>Cavity (Type I-Solid state)</a:t>
            </a:r>
            <a:r>
              <a:rPr lang="en-US" dirty="0" smtClean="0"/>
              <a:t>:</a:t>
            </a:r>
            <a:endParaRPr lang="en-US" dirty="0"/>
          </a:p>
          <a:p>
            <a:pPr algn="just"/>
            <a:endParaRPr lang="en-US" b="1" dirty="0" smtClean="0"/>
          </a:p>
          <a:p>
            <a:pPr algn="just"/>
            <a:endParaRPr lang="en-US" b="1" dirty="0"/>
          </a:p>
        </p:txBody>
      </p:sp>
      <p:pic>
        <p:nvPicPr>
          <p:cNvPr id="13" name="Picture 12" descr="Optical-cavity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1447800"/>
            <a:ext cx="2857500" cy="5029200"/>
          </a:xfrm>
          <a:prstGeom prst="rect">
            <a:avLst/>
          </a:prstGeom>
        </p:spPr>
      </p:pic>
      <p:pic>
        <p:nvPicPr>
          <p:cNvPr id="38914" name="Picture 2" descr="  0 \leqslant \left( 1 - \frac{L}{R_1} \right) \left( 1 - \frac{L}{R_2} \right) \leqslant 1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1752600"/>
            <a:ext cx="2476500" cy="45720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4201274" y="1263134"/>
            <a:ext cx="1998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(Stability criterion)</a:t>
            </a:r>
            <a:endParaRPr lang="en-US" dirty="0"/>
          </a:p>
        </p:txBody>
      </p:sp>
      <p:pic>
        <p:nvPicPr>
          <p:cNvPr id="38916" name="Picture 4" descr=" g_1 = 1 - \frac{L}{R_1} ,\qquad g_2 = 1 - \frac{L}{R_2}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2514600"/>
            <a:ext cx="2428875" cy="428626"/>
          </a:xfrm>
          <a:prstGeom prst="rect">
            <a:avLst/>
          </a:prstGeom>
          <a:noFill/>
        </p:spPr>
      </p:pic>
      <p:pic>
        <p:nvPicPr>
          <p:cNvPr id="19" name="Picture 18" descr="300px-Laser_resonator_stability.sv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33799" y="3200400"/>
            <a:ext cx="3510643" cy="32766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086600" y="6324600"/>
            <a:ext cx="1321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Siegman</a:t>
            </a:r>
            <a:r>
              <a:rPr lang="en-US" sz="1400" dirty="0" smtClean="0"/>
              <a:t> (1986)</a:t>
            </a:r>
            <a:endParaRPr lang="en-US" sz="1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911" y="1219530"/>
            <a:ext cx="1600200" cy="1693760"/>
          </a:xfrm>
          <a:prstGeom prst="rect">
            <a:avLst/>
          </a:prstGeom>
          <a:noFill/>
          <a:ln w="127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202911" y="2968164"/>
            <a:ext cx="19410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chemeClr val="accent6">
                    <a:lumMod val="75000"/>
                  </a:schemeClr>
                </a:solidFill>
              </a:rPr>
              <a:t>Unstable:</a:t>
            </a:r>
          </a:p>
          <a:p>
            <a:r>
              <a:rPr lang="en-US" sz="1000" dirty="0" smtClean="0"/>
              <a:t>After several round-trips the laser beams largely diverges</a:t>
            </a:r>
            <a:endParaRPr lang="en-US" sz="1000" dirty="0"/>
          </a:p>
        </p:txBody>
      </p:sp>
      <p:sp>
        <p:nvSpPr>
          <p:cNvPr id="6" name="TextBox 5"/>
          <p:cNvSpPr txBox="1"/>
          <p:nvPr/>
        </p:nvSpPr>
        <p:spPr>
          <a:xfrm>
            <a:off x="7012605" y="4343400"/>
            <a:ext cx="14691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70C0"/>
                </a:solidFill>
              </a:rPr>
              <a:t>Stability region</a:t>
            </a:r>
            <a:endParaRPr lang="en-US" sz="1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8105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4 - Ορθογώνιο"/>
          <p:cNvSpPr>
            <a:spLocks noChangeArrowheads="1"/>
          </p:cNvSpPr>
          <p:nvPr/>
        </p:nvSpPr>
        <p:spPr bwMode="auto">
          <a:xfrm>
            <a:off x="0" y="0"/>
            <a:ext cx="9144000" cy="857250"/>
          </a:xfrm>
          <a:prstGeom prst="rect">
            <a:avLst/>
          </a:prstGeom>
          <a:solidFill>
            <a:schemeClr val="tx2"/>
          </a:solidFill>
          <a:ln w="25400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2400" dirty="0" smtClean="0">
                <a:solidFill>
                  <a:srgbClr val="FFC000"/>
                </a:solidFill>
                <a:latin typeface="+mn-lt"/>
              </a:rPr>
              <a:t>     </a:t>
            </a:r>
            <a:r>
              <a:rPr lang="en-US" sz="2400" dirty="0" err="1" smtClean="0">
                <a:solidFill>
                  <a:srgbClr val="FFC000"/>
                </a:solidFill>
                <a:latin typeface="+mn-lt"/>
              </a:rPr>
              <a:t>Lidar</a:t>
            </a:r>
            <a:r>
              <a:rPr lang="en-US" sz="2400" dirty="0" smtClean="0">
                <a:solidFill>
                  <a:srgbClr val="FFC000"/>
                </a:solidFill>
                <a:latin typeface="+mn-lt"/>
              </a:rPr>
              <a:t> System Components</a:t>
            </a:r>
            <a:endParaRPr lang="el-GR" sz="2400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4949" y="1023138"/>
            <a:ext cx="8610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/>
              <a:t>Laser </a:t>
            </a:r>
            <a:r>
              <a:rPr lang="en-US" b="1" dirty="0" smtClean="0"/>
              <a:t>Cavity (Type IA-Diode pumped solid state lasers)</a:t>
            </a:r>
            <a:r>
              <a:rPr lang="en-US" dirty="0" smtClean="0"/>
              <a:t>:</a:t>
            </a:r>
            <a:endParaRPr lang="en-US" dirty="0"/>
          </a:p>
          <a:p>
            <a:pPr algn="just"/>
            <a:endParaRPr lang="en-US" b="1" dirty="0" smtClean="0"/>
          </a:p>
          <a:p>
            <a:pPr algn="just"/>
            <a:endParaRPr lang="en-US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762000" y="1447800"/>
            <a:ext cx="3759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(100%)                                     (~90-95%)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457200" y="6096000"/>
            <a:ext cx="26364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Nanosecond pulses</a:t>
            </a:r>
          </a:p>
          <a:p>
            <a:r>
              <a:rPr lang="en-US" dirty="0" smtClean="0"/>
              <a:t>Up to several Joules/pulse</a:t>
            </a:r>
            <a:endParaRPr lang="en-US" dirty="0"/>
          </a:p>
        </p:txBody>
      </p:sp>
      <p:pic>
        <p:nvPicPr>
          <p:cNvPr id="14" name="Picture 13" descr="side_pumped_las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1828800"/>
            <a:ext cx="3733800" cy="1771650"/>
          </a:xfrm>
          <a:prstGeom prst="rect">
            <a:avLst/>
          </a:prstGeom>
        </p:spPr>
      </p:pic>
      <p:pic>
        <p:nvPicPr>
          <p:cNvPr id="15" name="Picture 14" descr="end_pumped_las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29200" y="1828800"/>
            <a:ext cx="3743325" cy="1581150"/>
          </a:xfrm>
          <a:prstGeom prst="rect">
            <a:avLst/>
          </a:prstGeom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708" y="4267200"/>
            <a:ext cx="4945292" cy="184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810000"/>
            <a:ext cx="3539502" cy="22098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438420" y="6324599"/>
            <a:ext cx="24658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Evangellatos</a:t>
            </a:r>
            <a:r>
              <a:rPr lang="en-US" sz="1400" dirty="0" smtClean="0"/>
              <a:t> et al. (2013; 2014)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4846792" y="3743980"/>
            <a:ext cx="403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Diode pumped multi-segmented </a:t>
            </a:r>
            <a:r>
              <a:rPr lang="en-US" sz="1400" dirty="0" err="1" smtClean="0"/>
              <a:t>Nd:YAG</a:t>
            </a:r>
            <a:r>
              <a:rPr lang="en-US" sz="1400" dirty="0" smtClean="0"/>
              <a:t> laser developed for European Space Agency @ NTUA</a:t>
            </a:r>
            <a:endParaRPr lang="en-US" sz="1400" dirty="0"/>
          </a:p>
        </p:txBody>
      </p:sp>
    </p:spTree>
    <p:extLst>
      <p:ext uri="{BB962C8B-B14F-4D97-AF65-F5344CB8AC3E}">
        <p14:creationId xmlns="" xmlns:p14="http://schemas.microsoft.com/office/powerpoint/2010/main" val="188105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4 - Ορθογώνιο"/>
          <p:cNvSpPr>
            <a:spLocks noChangeArrowheads="1"/>
          </p:cNvSpPr>
          <p:nvPr/>
        </p:nvSpPr>
        <p:spPr bwMode="auto">
          <a:xfrm>
            <a:off x="0" y="0"/>
            <a:ext cx="9144000" cy="857250"/>
          </a:xfrm>
          <a:prstGeom prst="rect">
            <a:avLst/>
          </a:prstGeom>
          <a:solidFill>
            <a:schemeClr val="tx2"/>
          </a:solidFill>
          <a:ln w="25400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2400" dirty="0" smtClean="0">
                <a:solidFill>
                  <a:srgbClr val="FFC000"/>
                </a:solidFill>
                <a:latin typeface="+mn-lt"/>
              </a:rPr>
              <a:t>     </a:t>
            </a:r>
            <a:r>
              <a:rPr lang="en-US" sz="2400" dirty="0" err="1" smtClean="0">
                <a:solidFill>
                  <a:srgbClr val="FFC000"/>
                </a:solidFill>
                <a:latin typeface="+mn-lt"/>
              </a:rPr>
              <a:t>Lidar</a:t>
            </a:r>
            <a:r>
              <a:rPr lang="en-US" sz="2400" dirty="0" smtClean="0">
                <a:solidFill>
                  <a:srgbClr val="FFC000"/>
                </a:solidFill>
                <a:latin typeface="+mn-lt"/>
              </a:rPr>
              <a:t> System Components</a:t>
            </a:r>
            <a:endParaRPr lang="el-GR" sz="2400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4949" y="1023138"/>
            <a:ext cx="86106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/>
              <a:t>Laser </a:t>
            </a:r>
            <a:r>
              <a:rPr lang="en-US" b="1" dirty="0" smtClean="0"/>
              <a:t>Cavity</a:t>
            </a:r>
            <a:r>
              <a:rPr lang="en-US" dirty="0" smtClean="0"/>
              <a:t>:</a:t>
            </a:r>
            <a:endParaRPr lang="en-US" dirty="0"/>
          </a:p>
          <a:p>
            <a:pPr algn="just"/>
            <a:endParaRPr lang="en-US" b="1" dirty="0" smtClean="0"/>
          </a:p>
          <a:p>
            <a:pPr algn="just"/>
            <a:r>
              <a:rPr lang="en-US" b="1" dirty="0" smtClean="0"/>
              <a:t>Typical </a:t>
            </a:r>
            <a:r>
              <a:rPr lang="en-US" b="1" dirty="0"/>
              <a:t>laser </a:t>
            </a:r>
            <a:r>
              <a:rPr lang="en-US" b="1" dirty="0" smtClean="0"/>
              <a:t>cavities: </a:t>
            </a:r>
            <a:r>
              <a:rPr lang="en-US" sz="1400" dirty="0" smtClean="0"/>
              <a:t>(multiple beams passages between 100% reflection mirrors and output couplers)</a:t>
            </a:r>
          </a:p>
          <a:p>
            <a:pPr algn="just"/>
            <a:endParaRPr lang="en-US" dirty="0"/>
          </a:p>
          <a:p>
            <a:pPr algn="just"/>
            <a:endParaRPr lang="en-US" dirty="0" smtClean="0"/>
          </a:p>
          <a:p>
            <a:pPr algn="just"/>
            <a:endParaRPr lang="en-US" dirty="0" smtClean="0"/>
          </a:p>
          <a:p>
            <a:pPr algn="just"/>
            <a:endParaRPr lang="en-US" dirty="0"/>
          </a:p>
          <a:p>
            <a:pPr algn="just"/>
            <a:endParaRPr lang="en-US" dirty="0" smtClean="0"/>
          </a:p>
          <a:p>
            <a:pPr algn="just"/>
            <a:endParaRPr lang="en-US" b="1" dirty="0" smtClean="0">
              <a:solidFill>
                <a:schemeClr val="bg2">
                  <a:lumMod val="25000"/>
                </a:schemeClr>
              </a:solidFill>
              <a:hlinkClick r:id="rId2"/>
            </a:endParaRPr>
          </a:p>
          <a:p>
            <a:pPr algn="just"/>
            <a:endParaRPr lang="en-US" b="1" dirty="0">
              <a:solidFill>
                <a:schemeClr val="bg2">
                  <a:lumMod val="25000"/>
                </a:schemeClr>
              </a:solidFill>
              <a:hlinkClick r:id="rId2"/>
            </a:endParaRPr>
          </a:p>
          <a:p>
            <a:pPr algn="just"/>
            <a:endParaRPr lang="en-US" b="1" dirty="0" smtClean="0">
              <a:solidFill>
                <a:schemeClr val="bg2">
                  <a:lumMod val="25000"/>
                </a:schemeClr>
              </a:solidFill>
              <a:hlinkClick r:id="rId2"/>
            </a:endParaRPr>
          </a:p>
          <a:p>
            <a:pPr algn="just"/>
            <a:endParaRPr lang="en-US" b="1" dirty="0">
              <a:solidFill>
                <a:schemeClr val="bg2">
                  <a:lumMod val="25000"/>
                </a:schemeClr>
              </a:solidFill>
              <a:hlinkClick r:id="rId2"/>
            </a:endParaRPr>
          </a:p>
          <a:p>
            <a:pPr algn="just"/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124200"/>
            <a:ext cx="6410501" cy="20431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71600" y="2133600"/>
            <a:ext cx="143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100% mirrors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581383" y="4104918"/>
            <a:ext cx="1619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Output coupler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1371600" y="2590800"/>
            <a:ext cx="457200" cy="457200"/>
          </a:xfrm>
          <a:prstGeom prst="straightConnector1">
            <a:avLst/>
          </a:prstGeom>
          <a:ln w="2222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2514600" y="3847164"/>
            <a:ext cx="461174" cy="152400"/>
          </a:xfrm>
          <a:prstGeom prst="straightConnector1">
            <a:avLst/>
          </a:prstGeom>
          <a:ln w="2222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410200" y="2286000"/>
            <a:ext cx="143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100% mirrors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2438400" y="2667000"/>
            <a:ext cx="533400" cy="304800"/>
          </a:xfrm>
          <a:prstGeom prst="straightConnector1">
            <a:avLst/>
          </a:prstGeom>
          <a:ln w="2222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5105400" y="2895600"/>
            <a:ext cx="381000" cy="309535"/>
          </a:xfrm>
          <a:prstGeom prst="straightConnector1">
            <a:avLst/>
          </a:prstGeom>
          <a:ln w="2222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6400800" y="2743200"/>
            <a:ext cx="339042" cy="314978"/>
          </a:xfrm>
          <a:prstGeom prst="straightConnector1">
            <a:avLst/>
          </a:prstGeom>
          <a:ln w="2222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524967" y="3733800"/>
            <a:ext cx="1619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Output coupler</a:t>
            </a:r>
            <a:endParaRPr lang="en-US" dirty="0"/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7086600" y="3962400"/>
            <a:ext cx="461175" cy="239095"/>
          </a:xfrm>
          <a:prstGeom prst="straightConnector1">
            <a:avLst/>
          </a:prstGeom>
          <a:ln w="2222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524000" y="3124200"/>
            <a:ext cx="1308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Active medium</a:t>
            </a:r>
            <a:endParaRPr lang="en-US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410200" y="4495800"/>
            <a:ext cx="1308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Active medium</a:t>
            </a:r>
            <a:endParaRPr lang="en-US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2000" y="5715000"/>
            <a:ext cx="18914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www.rp-photonics.com</a:t>
            </a:r>
            <a:endParaRPr lang="en-US" sz="1400" dirty="0"/>
          </a:p>
        </p:txBody>
      </p:sp>
    </p:spTree>
    <p:extLst>
      <p:ext uri="{BB962C8B-B14F-4D97-AF65-F5344CB8AC3E}">
        <p14:creationId xmlns="" xmlns:p14="http://schemas.microsoft.com/office/powerpoint/2010/main" val="188105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4 - Ορθογώνιο"/>
          <p:cNvSpPr>
            <a:spLocks noChangeArrowheads="1"/>
          </p:cNvSpPr>
          <p:nvPr/>
        </p:nvSpPr>
        <p:spPr bwMode="auto">
          <a:xfrm>
            <a:off x="0" y="0"/>
            <a:ext cx="9144000" cy="857250"/>
          </a:xfrm>
          <a:prstGeom prst="rect">
            <a:avLst/>
          </a:prstGeom>
          <a:solidFill>
            <a:schemeClr val="tx2"/>
          </a:solidFill>
          <a:ln w="25400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2400" dirty="0" smtClean="0">
                <a:solidFill>
                  <a:srgbClr val="FFC000"/>
                </a:solidFill>
                <a:latin typeface="+mn-lt"/>
              </a:rPr>
              <a:t>     </a:t>
            </a:r>
            <a:r>
              <a:rPr lang="en-US" sz="2400" dirty="0" err="1" smtClean="0">
                <a:solidFill>
                  <a:srgbClr val="FFC000"/>
                </a:solidFill>
                <a:latin typeface="+mn-lt"/>
              </a:rPr>
              <a:t>Lidar</a:t>
            </a:r>
            <a:r>
              <a:rPr lang="en-US" sz="2400" dirty="0" smtClean="0">
                <a:solidFill>
                  <a:srgbClr val="FFC000"/>
                </a:solidFill>
                <a:latin typeface="+mn-lt"/>
              </a:rPr>
              <a:t> System Components</a:t>
            </a:r>
            <a:endParaRPr lang="el-GR" sz="2400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4949" y="1023138"/>
            <a:ext cx="86106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/>
              <a:t>Laser </a:t>
            </a:r>
            <a:r>
              <a:rPr lang="en-US" b="1" dirty="0" smtClean="0"/>
              <a:t>Cavity</a:t>
            </a:r>
            <a:r>
              <a:rPr lang="en-US" dirty="0" smtClean="0"/>
              <a:t>:</a:t>
            </a:r>
            <a:endParaRPr lang="en-US" dirty="0"/>
          </a:p>
          <a:p>
            <a:pPr algn="just"/>
            <a:endParaRPr lang="en-US" b="1" dirty="0" smtClean="0"/>
          </a:p>
          <a:p>
            <a:pPr algn="just"/>
            <a:r>
              <a:rPr lang="en-US" b="1" dirty="0" smtClean="0"/>
              <a:t>Typical </a:t>
            </a:r>
            <a:r>
              <a:rPr lang="en-US" b="1" dirty="0"/>
              <a:t>laser </a:t>
            </a:r>
            <a:r>
              <a:rPr lang="en-US" b="1" dirty="0" smtClean="0"/>
              <a:t>cavities: </a:t>
            </a:r>
            <a:r>
              <a:rPr lang="en-US" sz="1400" dirty="0" smtClean="0"/>
              <a:t>(multiple beams passages between 100% reflection mirrors and output couplers)</a:t>
            </a:r>
          </a:p>
          <a:p>
            <a:pPr algn="just"/>
            <a:endParaRPr lang="en-US" dirty="0"/>
          </a:p>
          <a:p>
            <a:pPr algn="just"/>
            <a:endParaRPr lang="en-US" dirty="0" smtClean="0"/>
          </a:p>
          <a:p>
            <a:pPr algn="just"/>
            <a:endParaRPr lang="en-US" dirty="0" smtClean="0"/>
          </a:p>
          <a:p>
            <a:pPr algn="just"/>
            <a:endParaRPr lang="en-US" dirty="0"/>
          </a:p>
          <a:p>
            <a:pPr algn="just"/>
            <a:endParaRPr lang="en-US" dirty="0" smtClean="0"/>
          </a:p>
          <a:p>
            <a:pPr algn="just"/>
            <a:endParaRPr lang="en-US" b="1" dirty="0" smtClean="0">
              <a:solidFill>
                <a:schemeClr val="bg2">
                  <a:lumMod val="25000"/>
                </a:schemeClr>
              </a:solidFill>
              <a:hlinkClick r:id="rId2"/>
            </a:endParaRPr>
          </a:p>
          <a:p>
            <a:pPr algn="just"/>
            <a:endParaRPr lang="en-US" b="1" dirty="0">
              <a:solidFill>
                <a:schemeClr val="bg2">
                  <a:lumMod val="25000"/>
                </a:schemeClr>
              </a:solidFill>
              <a:hlinkClick r:id="rId2"/>
            </a:endParaRPr>
          </a:p>
          <a:p>
            <a:pPr algn="just"/>
            <a:endParaRPr lang="en-US" b="1" dirty="0" smtClean="0">
              <a:solidFill>
                <a:schemeClr val="bg2">
                  <a:lumMod val="25000"/>
                </a:schemeClr>
              </a:solidFill>
              <a:hlinkClick r:id="rId2"/>
            </a:endParaRPr>
          </a:p>
          <a:p>
            <a:pPr algn="just"/>
            <a:endParaRPr lang="en-US" b="1" dirty="0">
              <a:solidFill>
                <a:schemeClr val="bg2">
                  <a:lumMod val="25000"/>
                </a:schemeClr>
              </a:solidFill>
              <a:hlinkClick r:id="rId2"/>
            </a:endParaRPr>
          </a:p>
          <a:p>
            <a:pPr algn="just"/>
            <a:endParaRPr lang="en-US" b="1" dirty="0"/>
          </a:p>
        </p:txBody>
      </p:sp>
      <p:pic>
        <p:nvPicPr>
          <p:cNvPr id="37890" name="Picture 2" descr="http://donklipstein.com/verdi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286000"/>
            <a:ext cx="8277225" cy="3819525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22163" y="6248400"/>
            <a:ext cx="16167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www.coherent.com</a:t>
            </a:r>
          </a:p>
        </p:txBody>
      </p:sp>
    </p:spTree>
    <p:extLst>
      <p:ext uri="{BB962C8B-B14F-4D97-AF65-F5344CB8AC3E}">
        <p14:creationId xmlns="" xmlns:p14="http://schemas.microsoft.com/office/powerpoint/2010/main" val="188105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C:\Users\john\Desktop\dial\dial 9 001.jpg"/>
          <p:cNvPicPr>
            <a:picLocks noChangeAspect="1" noChangeArrowheads="1"/>
          </p:cNvPicPr>
          <p:nvPr/>
        </p:nvPicPr>
        <p:blipFill>
          <a:blip r:embed="rId2" cstate="print"/>
          <a:srcRect l="6987" t="4111" r="8380" b="17560"/>
          <a:stretch>
            <a:fillRect/>
          </a:stretch>
        </p:blipFill>
        <p:spPr bwMode="auto">
          <a:xfrm>
            <a:off x="96838" y="476250"/>
            <a:ext cx="9063037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4743450" y="6435209"/>
            <a:ext cx="3781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National Physical Laboratory (NPL), UK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4 - Ορθογώνιο"/>
          <p:cNvSpPr>
            <a:spLocks noChangeArrowheads="1"/>
          </p:cNvSpPr>
          <p:nvPr/>
        </p:nvSpPr>
        <p:spPr bwMode="auto">
          <a:xfrm>
            <a:off x="0" y="0"/>
            <a:ext cx="9144000" cy="857250"/>
          </a:xfrm>
          <a:prstGeom prst="rect">
            <a:avLst/>
          </a:prstGeom>
          <a:solidFill>
            <a:schemeClr val="tx2"/>
          </a:solidFill>
          <a:ln w="25400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2400" dirty="0" smtClean="0">
                <a:solidFill>
                  <a:srgbClr val="FFC000"/>
                </a:solidFill>
                <a:latin typeface="+mn-lt"/>
              </a:rPr>
              <a:t>     </a:t>
            </a:r>
            <a:r>
              <a:rPr lang="en-US" sz="2400" dirty="0" err="1" smtClean="0">
                <a:solidFill>
                  <a:srgbClr val="FFC000"/>
                </a:solidFill>
                <a:latin typeface="+mn-lt"/>
              </a:rPr>
              <a:t>Lidar</a:t>
            </a:r>
            <a:r>
              <a:rPr lang="en-US" sz="2400" dirty="0" smtClean="0">
                <a:solidFill>
                  <a:srgbClr val="FFC000"/>
                </a:solidFill>
                <a:latin typeface="+mn-lt"/>
              </a:rPr>
              <a:t> System Components</a:t>
            </a:r>
            <a:endParaRPr lang="el-GR" sz="2400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4949" y="1023138"/>
            <a:ext cx="8610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/>
              <a:t>Laser </a:t>
            </a:r>
            <a:r>
              <a:rPr lang="en-US" b="1" dirty="0" smtClean="0"/>
              <a:t>Cavity (Type II-Gas lasers-</a:t>
            </a:r>
            <a:r>
              <a:rPr lang="en-US" b="1" dirty="0" err="1" smtClean="0"/>
              <a:t>Excimer</a:t>
            </a:r>
            <a:r>
              <a:rPr lang="en-US" b="1" dirty="0" smtClean="0"/>
              <a:t> lasers)</a:t>
            </a:r>
            <a:r>
              <a:rPr lang="en-US" dirty="0" smtClean="0"/>
              <a:t>:</a:t>
            </a:r>
            <a:endParaRPr lang="en-US" dirty="0"/>
          </a:p>
          <a:p>
            <a:pPr algn="just"/>
            <a:endParaRPr lang="en-US" b="1" dirty="0" smtClean="0"/>
          </a:p>
          <a:p>
            <a:pPr algn="just"/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257800" y="5486400"/>
            <a:ext cx="3886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Nanosecond pulses</a:t>
            </a:r>
          </a:p>
          <a:p>
            <a:r>
              <a:rPr lang="en-US" sz="1400" dirty="0" smtClean="0"/>
              <a:t>Up to several Joules/pulse</a:t>
            </a:r>
          </a:p>
          <a:p>
            <a:r>
              <a:rPr lang="en-US" sz="1400" dirty="0" smtClean="0"/>
              <a:t>O</a:t>
            </a:r>
            <a:r>
              <a:rPr lang="en-US" sz="1400" baseline="-25000" dirty="0" smtClean="0"/>
              <a:t>3</a:t>
            </a:r>
            <a:r>
              <a:rPr lang="en-US" sz="1400" dirty="0" smtClean="0"/>
              <a:t> measurements (</a:t>
            </a:r>
            <a:r>
              <a:rPr lang="en-US" sz="1400" dirty="0" err="1" smtClean="0"/>
              <a:t>KrF+Raman</a:t>
            </a:r>
            <a:r>
              <a:rPr lang="en-US" sz="1400" dirty="0" smtClean="0"/>
              <a:t>, </a:t>
            </a:r>
            <a:r>
              <a:rPr lang="en-US" sz="1400" dirty="0" err="1" smtClean="0"/>
              <a:t>XeCl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pic>
        <p:nvPicPr>
          <p:cNvPr id="14" name="Picture 13" descr="images-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1524000"/>
            <a:ext cx="2949841" cy="241458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33400" y="3886200"/>
            <a:ext cx="1735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de.wikipedia.org</a:t>
            </a:r>
          </a:p>
        </p:txBody>
      </p:sp>
      <p:pic>
        <p:nvPicPr>
          <p:cNvPr id="16" name="Picture 15" descr="Image4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52800" y="1600200"/>
            <a:ext cx="5410200" cy="2362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382000" y="2362200"/>
            <a:ext cx="631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(nm)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52400" y="6248400"/>
            <a:ext cx="8686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http://www.twi-global.com/technical-knowledge/faqs/process-faqs/faq-what-is-an-excimer-laser/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1676400" y="1447800"/>
            <a:ext cx="151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Excited </a:t>
            </a:r>
            <a:r>
              <a:rPr lang="en-US" dirty="0" err="1" smtClean="0"/>
              <a:t>dimer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1" name="Picture 20" descr="faqpah010f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400" y="4267200"/>
            <a:ext cx="3657600" cy="1867711"/>
          </a:xfrm>
          <a:prstGeom prst="rect">
            <a:avLst/>
          </a:prstGeom>
        </p:spPr>
      </p:pic>
      <p:pic>
        <p:nvPicPr>
          <p:cNvPr id="23" name="Picture 22" descr="pr_838552a7d3572656_ex5.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8200" y="3733800"/>
            <a:ext cx="2235200" cy="16764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553200" y="4953000"/>
            <a:ext cx="20422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www.photonicsolutions.co.uk</a:t>
            </a:r>
            <a:endParaRPr lang="en-US" sz="1200" dirty="0"/>
          </a:p>
        </p:txBody>
      </p:sp>
    </p:spTree>
    <p:extLst>
      <p:ext uri="{BB962C8B-B14F-4D97-AF65-F5344CB8AC3E}">
        <p14:creationId xmlns="" xmlns:p14="http://schemas.microsoft.com/office/powerpoint/2010/main" val="188105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4 - Ορθογώνιο"/>
          <p:cNvSpPr>
            <a:spLocks noChangeArrowheads="1"/>
          </p:cNvSpPr>
          <p:nvPr/>
        </p:nvSpPr>
        <p:spPr bwMode="auto">
          <a:xfrm>
            <a:off x="0" y="0"/>
            <a:ext cx="9144000" cy="857250"/>
          </a:xfrm>
          <a:prstGeom prst="rect">
            <a:avLst/>
          </a:prstGeom>
          <a:solidFill>
            <a:schemeClr val="tx2"/>
          </a:solidFill>
          <a:ln w="25400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2400" dirty="0" smtClean="0">
                <a:solidFill>
                  <a:srgbClr val="FFC000"/>
                </a:solidFill>
                <a:latin typeface="+mn-lt"/>
              </a:rPr>
              <a:t>     </a:t>
            </a:r>
            <a:r>
              <a:rPr lang="en-US" sz="2400" dirty="0" err="1" smtClean="0">
                <a:solidFill>
                  <a:srgbClr val="FFC000"/>
                </a:solidFill>
                <a:latin typeface="+mn-lt"/>
              </a:rPr>
              <a:t>Lidar</a:t>
            </a:r>
            <a:r>
              <a:rPr lang="en-US" sz="2400" dirty="0" smtClean="0">
                <a:solidFill>
                  <a:srgbClr val="FFC000"/>
                </a:solidFill>
                <a:latin typeface="+mn-lt"/>
              </a:rPr>
              <a:t> System Components</a:t>
            </a:r>
            <a:endParaRPr lang="el-GR" sz="2400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4949" y="1023138"/>
            <a:ext cx="8610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/>
              <a:t>Laser </a:t>
            </a:r>
            <a:r>
              <a:rPr lang="en-US" b="1" dirty="0" smtClean="0"/>
              <a:t>Cavity (Type III-</a:t>
            </a:r>
            <a:r>
              <a:rPr lang="en-US" b="1" dirty="0" err="1" smtClean="0"/>
              <a:t>Femtosecond</a:t>
            </a:r>
            <a:r>
              <a:rPr lang="en-US" b="1" dirty="0" smtClean="0"/>
              <a:t> lasers)</a:t>
            </a:r>
            <a:r>
              <a:rPr lang="en-US" dirty="0" smtClean="0"/>
              <a:t>:</a:t>
            </a:r>
            <a:endParaRPr lang="en-US" dirty="0"/>
          </a:p>
          <a:p>
            <a:pPr algn="just"/>
            <a:endParaRPr lang="en-US" b="1" dirty="0" smtClean="0"/>
          </a:p>
          <a:p>
            <a:pPr algn="just"/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248400" y="5867400"/>
            <a:ext cx="24088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Femtosecond</a:t>
            </a:r>
            <a:r>
              <a:rPr lang="en-US" dirty="0" smtClean="0"/>
              <a:t> pulses</a:t>
            </a:r>
          </a:p>
          <a:p>
            <a:r>
              <a:rPr lang="en-US" dirty="0" smtClean="0"/>
              <a:t>Up to several </a:t>
            </a:r>
            <a:r>
              <a:rPr lang="en-US" dirty="0" err="1" smtClean="0"/>
              <a:t>mJ</a:t>
            </a:r>
            <a:r>
              <a:rPr lang="en-US" dirty="0" smtClean="0"/>
              <a:t>/pulse</a:t>
            </a:r>
            <a:endParaRPr lang="en-US" dirty="0"/>
          </a:p>
        </p:txBody>
      </p:sp>
      <p:pic>
        <p:nvPicPr>
          <p:cNvPr id="7" name="Picture 6" descr="las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97400" y="1752600"/>
            <a:ext cx="4267200" cy="3200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" y="1676400"/>
            <a:ext cx="200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Mode-locked lasers</a:t>
            </a:r>
            <a:endParaRPr lang="en-US" dirty="0"/>
          </a:p>
        </p:txBody>
      </p:sp>
      <p:pic>
        <p:nvPicPr>
          <p:cNvPr id="9" name="Picture 8" descr="ml_laser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2057400"/>
            <a:ext cx="3429000" cy="952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2400" y="2971800"/>
            <a:ext cx="29685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SA: </a:t>
            </a:r>
            <a:r>
              <a:rPr lang="en-US" dirty="0" err="1" smtClean="0"/>
              <a:t>Saturable</a:t>
            </a:r>
            <a:r>
              <a:rPr lang="en-US" dirty="0" smtClean="0"/>
              <a:t> absorber mirror</a:t>
            </a:r>
          </a:p>
          <a:p>
            <a:r>
              <a:rPr lang="en-US" dirty="0" smtClean="0"/>
              <a:t>Gain medium</a:t>
            </a:r>
          </a:p>
          <a:p>
            <a:r>
              <a:rPr lang="en-US" dirty="0" smtClean="0"/>
              <a:t>OC: output coupler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52400" y="4038600"/>
            <a:ext cx="4572000" cy="246221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1" dirty="0" smtClean="0">
                <a:solidFill>
                  <a:schemeClr val="bg2">
                    <a:lumMod val="25000"/>
                  </a:schemeClr>
                </a:solidFill>
              </a:rPr>
              <a:t>Mode locking</a:t>
            </a:r>
            <a:r>
              <a:rPr lang="en-US" sz="1400" b="1" dirty="0" smtClean="0"/>
              <a:t>: </a:t>
            </a:r>
            <a:r>
              <a:rPr lang="en-US" sz="1400" dirty="0" smtClean="0"/>
              <a:t>The laser resonator contains either an </a:t>
            </a:r>
            <a:r>
              <a:rPr lang="en-US" sz="1400" b="1" dirty="0" smtClean="0">
                <a:solidFill>
                  <a:srgbClr val="FF0000"/>
                </a:solidFill>
              </a:rPr>
              <a:t>active </a:t>
            </a:r>
            <a:r>
              <a:rPr lang="en-US" sz="1400" dirty="0" smtClean="0"/>
              <a:t>element (an </a:t>
            </a:r>
            <a:r>
              <a:rPr lang="en-US" sz="1400" b="1" dirty="0" smtClean="0"/>
              <a:t>optical modulator</a:t>
            </a:r>
            <a:r>
              <a:rPr lang="en-US" sz="1400" dirty="0" smtClean="0"/>
              <a:t>) or a nonlinear</a:t>
            </a:r>
            <a:r>
              <a:rPr lang="en-US" sz="1400" b="1" dirty="0" smtClean="0"/>
              <a:t> </a:t>
            </a:r>
            <a:r>
              <a:rPr lang="en-US" sz="1400" b="1" dirty="0" smtClean="0">
                <a:solidFill>
                  <a:srgbClr val="00B0F0"/>
                </a:solidFill>
              </a:rPr>
              <a:t>passive</a:t>
            </a:r>
            <a:r>
              <a:rPr lang="en-US" sz="1400" b="1" dirty="0" smtClean="0"/>
              <a:t> </a:t>
            </a:r>
            <a:r>
              <a:rPr lang="en-US" sz="1400" dirty="0" smtClean="0"/>
              <a:t>element (a </a:t>
            </a:r>
            <a:r>
              <a:rPr lang="en-US" sz="1400" b="1" dirty="0" err="1" smtClean="0"/>
              <a:t>saturable</a:t>
            </a:r>
            <a:r>
              <a:rPr lang="en-US" sz="1400" b="1" dirty="0" smtClean="0"/>
              <a:t> absorber</a:t>
            </a:r>
            <a:r>
              <a:rPr lang="en-US" sz="1400" dirty="0" smtClean="0"/>
              <a:t>), which causes the formation of an </a:t>
            </a:r>
            <a:r>
              <a:rPr lang="en-US" sz="1400" dirty="0" err="1" smtClean="0"/>
              <a:t>ultrashort</a:t>
            </a:r>
            <a:r>
              <a:rPr lang="en-US" sz="1400" dirty="0" smtClean="0"/>
              <a:t> pulse circulating in the laser resonator.</a:t>
            </a:r>
          </a:p>
          <a:p>
            <a:endParaRPr lang="en-US" sz="1400" dirty="0" smtClean="0"/>
          </a:p>
          <a:p>
            <a:r>
              <a:rPr lang="en-US" sz="1400" b="1" dirty="0" smtClean="0">
                <a:solidFill>
                  <a:srgbClr val="00B0F0"/>
                </a:solidFill>
              </a:rPr>
              <a:t>Passive</a:t>
            </a:r>
            <a:r>
              <a:rPr lang="en-US" sz="1400" b="1" dirty="0" smtClean="0"/>
              <a:t> mode-locking: </a:t>
            </a:r>
            <a:r>
              <a:rPr lang="en-US" sz="1400" dirty="0" smtClean="0"/>
              <a:t>The gain medium compensates for losses, and the </a:t>
            </a:r>
            <a:r>
              <a:rPr lang="en-US" sz="1400" dirty="0" err="1" smtClean="0"/>
              <a:t>saturable</a:t>
            </a:r>
            <a:r>
              <a:rPr lang="en-US" sz="1400" dirty="0" smtClean="0"/>
              <a:t> absorber mirror (SA) enforces pulse generation. Each time the circulating pulse hits the output coupler mirror (OC), a pulse is emitted in the output.</a:t>
            </a:r>
          </a:p>
          <a:p>
            <a:r>
              <a:rPr lang="en-US" sz="1400" dirty="0" smtClean="0"/>
              <a:t> </a:t>
            </a:r>
          </a:p>
          <a:p>
            <a:r>
              <a:rPr lang="en-US" sz="1400" b="1" dirty="0" smtClean="0">
                <a:solidFill>
                  <a:schemeClr val="bg2">
                    <a:lumMod val="25000"/>
                  </a:schemeClr>
                </a:solidFill>
              </a:rPr>
              <a:t>SA with very low losses at high energies!</a:t>
            </a:r>
            <a:endParaRPr lang="en-US"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400" y="6488668"/>
            <a:ext cx="3810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www.rp-photonics.com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3429000" y="2127385"/>
            <a:ext cx="9157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Output laser beam</a:t>
            </a:r>
            <a:endParaRPr lang="en-US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8105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4 - Ορθογώνιο"/>
          <p:cNvSpPr>
            <a:spLocks noChangeArrowheads="1"/>
          </p:cNvSpPr>
          <p:nvPr/>
        </p:nvSpPr>
        <p:spPr bwMode="auto">
          <a:xfrm>
            <a:off x="0" y="0"/>
            <a:ext cx="9144000" cy="857250"/>
          </a:xfrm>
          <a:prstGeom prst="rect">
            <a:avLst/>
          </a:prstGeom>
          <a:solidFill>
            <a:schemeClr val="tx2"/>
          </a:solidFill>
          <a:ln w="25400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2400" dirty="0" smtClean="0">
                <a:solidFill>
                  <a:srgbClr val="FFC000"/>
                </a:solidFill>
                <a:latin typeface="+mn-lt"/>
              </a:rPr>
              <a:t>     </a:t>
            </a:r>
            <a:r>
              <a:rPr lang="en-US" sz="2400" dirty="0" err="1" smtClean="0">
                <a:solidFill>
                  <a:srgbClr val="FFC000"/>
                </a:solidFill>
                <a:latin typeface="+mn-lt"/>
              </a:rPr>
              <a:t>Lidar</a:t>
            </a:r>
            <a:r>
              <a:rPr lang="en-US" sz="2400" dirty="0" smtClean="0">
                <a:solidFill>
                  <a:srgbClr val="FFC000"/>
                </a:solidFill>
                <a:latin typeface="+mn-lt"/>
              </a:rPr>
              <a:t> System Components</a:t>
            </a:r>
            <a:endParaRPr lang="el-GR" sz="2400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1000" y="914400"/>
            <a:ext cx="8610600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/>
              <a:t>Laser Sources</a:t>
            </a:r>
            <a:r>
              <a:rPr lang="en-US" dirty="0" smtClean="0"/>
              <a:t>:</a:t>
            </a:r>
          </a:p>
          <a:p>
            <a:pPr algn="just"/>
            <a:endParaRPr lang="en-US" dirty="0"/>
          </a:p>
          <a:p>
            <a:pPr algn="just"/>
            <a:endParaRPr lang="en-US" dirty="0" smtClean="0"/>
          </a:p>
          <a:p>
            <a:pPr algn="just"/>
            <a:endParaRPr lang="en-US" dirty="0"/>
          </a:p>
          <a:p>
            <a:pPr algn="just"/>
            <a:endParaRPr lang="en-US" dirty="0" smtClean="0"/>
          </a:p>
          <a:p>
            <a:pPr algn="just"/>
            <a:endParaRPr lang="en-US" dirty="0"/>
          </a:p>
          <a:p>
            <a:pPr algn="just"/>
            <a:r>
              <a:rPr lang="en-US" dirty="0" smtClean="0"/>
              <a:t>Transverse laser oscillating modes </a:t>
            </a:r>
          </a:p>
          <a:p>
            <a:pPr algn="just"/>
            <a:r>
              <a:rPr lang="en-US" dirty="0"/>
              <a:t> </a:t>
            </a:r>
            <a:r>
              <a:rPr lang="en-US" dirty="0" smtClean="0"/>
              <a:t>       (inside the laser cavity)</a:t>
            </a:r>
          </a:p>
          <a:p>
            <a:pPr algn="just"/>
            <a:endParaRPr lang="en-US" dirty="0"/>
          </a:p>
          <a:p>
            <a:pPr marL="342900" indent="-342900" algn="just">
              <a:buAutoNum type="alphaLcParenR"/>
            </a:pPr>
            <a:r>
              <a:rPr lang="en-US" b="1" dirty="0" smtClean="0">
                <a:solidFill>
                  <a:schemeClr val="bg2">
                    <a:lumMod val="25000"/>
                  </a:schemeClr>
                </a:solidFill>
              </a:rPr>
              <a:t>Multi-mode laser beams</a:t>
            </a:r>
          </a:p>
          <a:p>
            <a:pPr algn="just"/>
            <a:endParaRPr lang="en-US" b="1" dirty="0" smtClean="0">
              <a:solidFill>
                <a:schemeClr val="bg2">
                  <a:lumMod val="25000"/>
                </a:schemeClr>
              </a:solidFill>
              <a:hlinkClick r:id="rId2"/>
            </a:endParaRPr>
          </a:p>
          <a:p>
            <a:pPr algn="just"/>
            <a:endParaRPr lang="en-US" b="1" dirty="0">
              <a:solidFill>
                <a:schemeClr val="bg2">
                  <a:lumMod val="25000"/>
                </a:schemeClr>
              </a:solidFill>
              <a:hlinkClick r:id="rId2"/>
            </a:endParaRPr>
          </a:p>
          <a:p>
            <a:pPr algn="just"/>
            <a:endParaRPr lang="en-US" b="1" dirty="0" smtClean="0">
              <a:solidFill>
                <a:schemeClr val="bg2">
                  <a:lumMod val="25000"/>
                </a:schemeClr>
              </a:solidFill>
              <a:hlinkClick r:id="rId2"/>
            </a:endParaRPr>
          </a:p>
          <a:p>
            <a:pPr algn="just"/>
            <a:endParaRPr lang="en-US" b="1" dirty="0">
              <a:solidFill>
                <a:schemeClr val="bg2">
                  <a:lumMod val="25000"/>
                </a:schemeClr>
              </a:solidFill>
              <a:hlinkClick r:id="rId2"/>
            </a:endParaRPr>
          </a:p>
          <a:p>
            <a:pPr algn="just"/>
            <a:r>
              <a:rPr lang="en-US" sz="1400" dirty="0" smtClean="0">
                <a:hlinkClick r:id="rId2"/>
              </a:rPr>
              <a:t>https://www.rp-photonics.com/beam_profilers.html</a:t>
            </a:r>
            <a:endParaRPr lang="en-US" sz="1400" dirty="0"/>
          </a:p>
          <a:p>
            <a:pPr algn="just"/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hlinkClick r:id="rId3"/>
              </a:rPr>
              <a:t>www.spie.org</a:t>
            </a:r>
            <a:endParaRPr lang="en-US" sz="1400" dirty="0" smtClean="0">
              <a:solidFill>
                <a:schemeClr val="bg2">
                  <a:lumMod val="25000"/>
                </a:schemeClr>
              </a:solidFill>
            </a:endParaRPr>
          </a:p>
          <a:p>
            <a:pPr algn="just"/>
            <a:endParaRPr lang="en-US" b="1" dirty="0">
              <a:solidFill>
                <a:schemeClr val="bg2">
                  <a:lumMod val="25000"/>
                </a:schemeClr>
              </a:solidFill>
            </a:endParaRPr>
          </a:p>
          <a:p>
            <a:pPr algn="just"/>
            <a:r>
              <a:rPr lang="en-US" dirty="0" smtClean="0"/>
              <a:t>The laser energy is distributed over several oscillating “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modes</a:t>
            </a:r>
            <a:r>
              <a:rPr lang="en-US" dirty="0" smtClean="0"/>
              <a:t>”, within the laser cavity</a:t>
            </a:r>
          </a:p>
          <a:p>
            <a:pPr algn="just"/>
            <a:endParaRPr lang="en-US" dirty="0"/>
          </a:p>
          <a:p>
            <a:pPr algn="just"/>
            <a:r>
              <a:rPr lang="en-US" b="1" dirty="0"/>
              <a:t>Applications: </a:t>
            </a:r>
            <a:endParaRPr lang="en-US" b="1" dirty="0" smtClean="0"/>
          </a:p>
          <a:p>
            <a:pPr algn="just"/>
            <a:r>
              <a:rPr lang="en-US" dirty="0" smtClean="0"/>
              <a:t>- Detection of aerosols, molecules, clouds, etc.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1658" t="-3610"/>
          <a:stretch/>
        </p:blipFill>
        <p:spPr>
          <a:xfrm>
            <a:off x="5867400" y="2496848"/>
            <a:ext cx="2667000" cy="2561778"/>
          </a:xfrm>
          <a:prstGeom prst="rect">
            <a:avLst/>
          </a:prstGeom>
        </p:spPr>
      </p:pic>
      <p:pic>
        <p:nvPicPr>
          <p:cNvPr id="1026" name="Picture 2" descr="http://spie.org/Images/Graphics/Newsroom/Imported/jan04/tutorialfig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2315" b="4396"/>
          <a:stretch/>
        </p:blipFill>
        <p:spPr bwMode="auto">
          <a:xfrm>
            <a:off x="4419600" y="2607523"/>
            <a:ext cx="1303564" cy="23404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023136"/>
            <a:ext cx="2112513" cy="15843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56" y="1017693"/>
            <a:ext cx="2890087" cy="157641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4774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4 - Ορθογώνιο"/>
          <p:cNvSpPr>
            <a:spLocks noChangeArrowheads="1"/>
          </p:cNvSpPr>
          <p:nvPr/>
        </p:nvSpPr>
        <p:spPr bwMode="auto">
          <a:xfrm>
            <a:off x="0" y="0"/>
            <a:ext cx="9144000" cy="857250"/>
          </a:xfrm>
          <a:prstGeom prst="rect">
            <a:avLst/>
          </a:prstGeom>
          <a:solidFill>
            <a:schemeClr val="tx2"/>
          </a:solidFill>
          <a:ln w="25400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2400" dirty="0" smtClean="0">
                <a:solidFill>
                  <a:srgbClr val="FFC000"/>
                </a:solidFill>
                <a:latin typeface="+mn-lt"/>
              </a:rPr>
              <a:t>     </a:t>
            </a:r>
            <a:r>
              <a:rPr lang="en-US" sz="2400" dirty="0" err="1" smtClean="0">
                <a:solidFill>
                  <a:srgbClr val="FFC000"/>
                </a:solidFill>
                <a:latin typeface="+mn-lt"/>
              </a:rPr>
              <a:t>Lidar</a:t>
            </a:r>
            <a:r>
              <a:rPr lang="en-US" sz="2400" dirty="0" smtClean="0">
                <a:solidFill>
                  <a:srgbClr val="FFC000"/>
                </a:solidFill>
                <a:latin typeface="+mn-lt"/>
              </a:rPr>
              <a:t> System Components</a:t>
            </a:r>
            <a:endParaRPr lang="el-GR" sz="2400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990600"/>
            <a:ext cx="84582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smtClean="0"/>
              <a:t>Laser Sources:</a:t>
            </a:r>
          </a:p>
          <a:p>
            <a:pPr algn="just"/>
            <a:endParaRPr lang="en-US" dirty="0"/>
          </a:p>
          <a:p>
            <a:pPr algn="just"/>
            <a:r>
              <a:rPr lang="en-US" b="1" dirty="0" smtClean="0">
                <a:solidFill>
                  <a:schemeClr val="bg2">
                    <a:lumMod val="25000"/>
                  </a:schemeClr>
                </a:solidFill>
              </a:rPr>
              <a:t>b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) Mono/Single-mode (single frequency): Injection seeded lasers </a:t>
            </a:r>
            <a:endParaRPr lang="en-US" b="1" dirty="0" smtClean="0">
              <a:solidFill>
                <a:schemeClr val="bg2">
                  <a:lumMod val="25000"/>
                </a:schemeClr>
              </a:solidFill>
            </a:endParaRPr>
          </a:p>
          <a:p>
            <a:pPr algn="just"/>
            <a:endParaRPr lang="en-US" dirty="0" smtClean="0"/>
          </a:p>
          <a:p>
            <a:pPr algn="just"/>
            <a:endParaRPr lang="en-US" dirty="0" smtClean="0"/>
          </a:p>
          <a:p>
            <a:pPr algn="just"/>
            <a:endParaRPr lang="en-US" dirty="0" smtClean="0"/>
          </a:p>
          <a:p>
            <a:pPr algn="ctr"/>
            <a:endParaRPr lang="en-US" dirty="0" smtClean="0"/>
          </a:p>
          <a:p>
            <a:pPr algn="just"/>
            <a:r>
              <a:rPr lang="en-US" dirty="0"/>
              <a:t>The laser energy is distributed over one single several oscillating “</a:t>
            </a:r>
            <a:r>
              <a:rPr lang="en-US" dirty="0" smtClean="0"/>
              <a:t>mode”, </a:t>
            </a:r>
            <a:r>
              <a:rPr lang="en-US" dirty="0"/>
              <a:t>within the laser cavity</a:t>
            </a:r>
          </a:p>
          <a:p>
            <a:pPr algn="just"/>
            <a:endParaRPr lang="en-US" dirty="0"/>
          </a:p>
          <a:p>
            <a:pPr algn="just"/>
            <a:r>
              <a:rPr lang="en-US" b="1" dirty="0"/>
              <a:t>Specs/Requirements:</a:t>
            </a:r>
          </a:p>
          <a:p>
            <a:pPr algn="just">
              <a:buFontTx/>
              <a:buChar char="-"/>
            </a:pPr>
            <a:r>
              <a:rPr lang="en-US" dirty="0"/>
              <a:t>Very narrow laser </a:t>
            </a:r>
            <a:r>
              <a:rPr lang="en-US" dirty="0" err="1"/>
              <a:t>linewidth</a:t>
            </a:r>
            <a:r>
              <a:rPr lang="en-US" dirty="0"/>
              <a:t> (&lt;1 MHz) </a:t>
            </a:r>
          </a:p>
          <a:p>
            <a:pPr algn="just"/>
            <a:r>
              <a:rPr lang="en-US" dirty="0"/>
              <a:t>[@1.54 um </a:t>
            </a:r>
            <a:r>
              <a:rPr lang="en-US" dirty="0">
                <a:sym typeface="Wingdings" pitchFamily="2" charset="2"/>
              </a:rPr>
              <a:t> 1.3 MHz Doppler shift                   1 m/s wind </a:t>
            </a:r>
            <a:r>
              <a:rPr lang="en-US" dirty="0" smtClean="0">
                <a:sym typeface="Wingdings" pitchFamily="2" charset="2"/>
              </a:rPr>
              <a:t>velocity]</a:t>
            </a:r>
            <a:endParaRPr lang="en-US" dirty="0"/>
          </a:p>
          <a:p>
            <a:pPr algn="just"/>
            <a:endParaRPr lang="en-US" dirty="0"/>
          </a:p>
          <a:p>
            <a:pPr algn="just"/>
            <a:r>
              <a:rPr lang="en-US" b="1" dirty="0" smtClean="0"/>
              <a:t>Applications</a:t>
            </a:r>
            <a:r>
              <a:rPr lang="en-US" b="1" dirty="0"/>
              <a:t>: </a:t>
            </a:r>
          </a:p>
          <a:p>
            <a:pPr marL="285750" indent="-285750" algn="just">
              <a:buFontTx/>
              <a:buChar char="-"/>
            </a:pPr>
            <a:r>
              <a:rPr lang="en-US" dirty="0" smtClean="0"/>
              <a:t>Coherent </a:t>
            </a:r>
            <a:r>
              <a:rPr lang="en-US" dirty="0"/>
              <a:t>transmitter in pulsed </a:t>
            </a:r>
            <a:r>
              <a:rPr lang="en-US" b="1" dirty="0"/>
              <a:t>Doppler</a:t>
            </a:r>
            <a:r>
              <a:rPr lang="en-US" dirty="0"/>
              <a:t> </a:t>
            </a:r>
            <a:r>
              <a:rPr lang="en-US" dirty="0" err="1"/>
              <a:t>lidars</a:t>
            </a:r>
            <a:r>
              <a:rPr lang="en-US" dirty="0"/>
              <a:t> (measurement of wind velocity + </a:t>
            </a:r>
            <a:r>
              <a:rPr lang="en-US" dirty="0" smtClean="0"/>
              <a:t>shear)</a:t>
            </a:r>
          </a:p>
          <a:p>
            <a:pPr marL="285750" indent="-285750" algn="just">
              <a:buFontTx/>
              <a:buChar char="-"/>
            </a:pPr>
            <a:r>
              <a:rPr lang="en-US" dirty="0" smtClean="0"/>
              <a:t>High </a:t>
            </a:r>
            <a:r>
              <a:rPr lang="en-US" dirty="0"/>
              <a:t>Spectral Resolution </a:t>
            </a:r>
            <a:r>
              <a:rPr lang="en-US" dirty="0" err="1"/>
              <a:t>Lidars</a:t>
            </a:r>
            <a:r>
              <a:rPr lang="en-US" dirty="0"/>
              <a:t>-</a:t>
            </a:r>
            <a:r>
              <a:rPr lang="en-US" b="1" dirty="0"/>
              <a:t>HSRL</a:t>
            </a:r>
            <a:r>
              <a:rPr lang="en-US" dirty="0"/>
              <a:t> (aerosol backscatter-extinction, wind velocity + shear</a:t>
            </a:r>
            <a:r>
              <a:rPr lang="en-US" dirty="0" smtClean="0"/>
              <a:t>)</a:t>
            </a:r>
          </a:p>
          <a:p>
            <a:pPr marL="285750" indent="-285750" algn="just">
              <a:buFontTx/>
              <a:buChar char="-"/>
            </a:pPr>
            <a:r>
              <a:rPr lang="en-US" dirty="0" smtClean="0"/>
              <a:t>Temperature profiling, etc.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415" r="51367"/>
          <a:stretch/>
        </p:blipFill>
        <p:spPr>
          <a:xfrm>
            <a:off x="6876490" y="1001486"/>
            <a:ext cx="2106270" cy="1894114"/>
          </a:xfrm>
          <a:prstGeom prst="rect">
            <a:avLst/>
          </a:prstGeom>
        </p:spPr>
      </p:pic>
      <p:sp>
        <p:nvSpPr>
          <p:cNvPr id="7" name="Left-Right Arrow 6"/>
          <p:cNvSpPr/>
          <p:nvPr/>
        </p:nvSpPr>
        <p:spPr>
          <a:xfrm>
            <a:off x="3810000" y="4419600"/>
            <a:ext cx="838200" cy="1524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832" y="1385207"/>
            <a:ext cx="88558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167300" y="2436623"/>
            <a:ext cx="28294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Evangellatos</a:t>
            </a:r>
            <a:r>
              <a:rPr lang="en-US" sz="1600" dirty="0" smtClean="0"/>
              <a:t> et al. (2013; 2014)</a:t>
            </a:r>
            <a:endParaRPr lang="en-US" sz="1600" dirty="0"/>
          </a:p>
        </p:txBody>
      </p:sp>
    </p:spTree>
    <p:extLst>
      <p:ext uri="{BB962C8B-B14F-4D97-AF65-F5344CB8AC3E}">
        <p14:creationId xmlns="" xmlns:p14="http://schemas.microsoft.com/office/powerpoint/2010/main" val="10081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124200"/>
            <a:ext cx="8382000" cy="356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12" descr="FIG01 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306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Rectangle 15"/>
          <p:cNvSpPr>
            <a:spLocks noChangeArrowheads="1"/>
          </p:cNvSpPr>
          <p:nvPr/>
        </p:nvSpPr>
        <p:spPr bwMode="auto">
          <a:xfrm>
            <a:off x="3132138" y="0"/>
            <a:ext cx="3527425" cy="188913"/>
          </a:xfrm>
          <a:prstGeom prst="rect">
            <a:avLst/>
          </a:prstGeom>
          <a:noFill/>
          <a:ln w="349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703616" y="3918856"/>
            <a:ext cx="7239000" cy="2286000"/>
          </a:xfrm>
          <a:prstGeom prst="rect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4 - Ορθογώνιο"/>
          <p:cNvSpPr>
            <a:spLocks noChangeArrowheads="1"/>
          </p:cNvSpPr>
          <p:nvPr/>
        </p:nvSpPr>
        <p:spPr bwMode="auto">
          <a:xfrm>
            <a:off x="0" y="0"/>
            <a:ext cx="9144000" cy="857250"/>
          </a:xfrm>
          <a:prstGeom prst="rect">
            <a:avLst/>
          </a:prstGeom>
          <a:solidFill>
            <a:schemeClr val="tx2"/>
          </a:solidFill>
          <a:ln w="25400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2400" dirty="0" smtClean="0">
                <a:solidFill>
                  <a:srgbClr val="FFC000"/>
                </a:solidFill>
                <a:latin typeface="+mn-lt"/>
              </a:rPr>
              <a:t>     </a:t>
            </a:r>
            <a:r>
              <a:rPr lang="en-US" sz="2400" dirty="0" err="1" smtClean="0">
                <a:solidFill>
                  <a:srgbClr val="FFC000"/>
                </a:solidFill>
                <a:latin typeface="+mn-lt"/>
              </a:rPr>
              <a:t>Lidar</a:t>
            </a:r>
            <a:r>
              <a:rPr lang="en-US" sz="2400" dirty="0" smtClean="0">
                <a:solidFill>
                  <a:srgbClr val="FFC000"/>
                </a:solidFill>
                <a:latin typeface="+mn-lt"/>
              </a:rPr>
              <a:t> System Components</a:t>
            </a:r>
            <a:endParaRPr lang="el-GR" sz="2400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990600"/>
            <a:ext cx="84582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smtClean="0"/>
              <a:t>Common problems related to Laser Sources:</a:t>
            </a:r>
          </a:p>
          <a:p>
            <a:pPr algn="just"/>
            <a:endParaRPr lang="en-US" dirty="0"/>
          </a:p>
          <a:p>
            <a:pPr algn="just"/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a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</a:rPr>
              <a:t>) Beam power instability (e.g. 266 nm) </a:t>
            </a:r>
          </a:p>
          <a:p>
            <a:pPr algn="just"/>
            <a:endParaRPr lang="en-US" dirty="0" smtClean="0"/>
          </a:p>
          <a:p>
            <a:pPr algn="just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sz="1400" dirty="0" smtClean="0">
                <a:solidFill>
                  <a:srgbClr val="0070C0"/>
                </a:solidFill>
              </a:rPr>
              <a:t>Source: Quanta Ray lasers (Spectra Physics)</a:t>
            </a:r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r>
              <a:rPr lang="en-US" b="1" dirty="0" smtClean="0">
                <a:solidFill>
                  <a:schemeClr val="bg2">
                    <a:lumMod val="25000"/>
                  </a:schemeClr>
                </a:solidFill>
              </a:rPr>
              <a:t>b) Earth problems (a good </a:t>
            </a:r>
            <a:r>
              <a:rPr lang="en-US" b="1" dirty="0" err="1" smtClean="0">
                <a:solidFill>
                  <a:schemeClr val="bg2">
                    <a:lumMod val="25000"/>
                  </a:schemeClr>
                </a:solidFill>
              </a:rPr>
              <a:t>earthing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</a:rPr>
              <a:t> is required)</a:t>
            </a:r>
          </a:p>
          <a:p>
            <a:endParaRPr lang="en-US" b="1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b="1" dirty="0" smtClean="0">
                <a:solidFill>
                  <a:schemeClr val="bg2">
                    <a:lumMod val="25000"/>
                  </a:schemeClr>
                </a:solidFill>
              </a:rPr>
              <a:t>c) Stable input voltage is required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19600" y="5715000"/>
            <a:ext cx="1434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Laser Safety !</a:t>
            </a:r>
            <a:endParaRPr lang="en-US" dirty="0"/>
          </a:p>
        </p:txBody>
      </p:sp>
      <p:pic>
        <p:nvPicPr>
          <p:cNvPr id="11266" name="Picture 2" descr="http://www.microlasers.eu/laser-safety-glasses/standa-laser-safety-glass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9800" y="4343400"/>
            <a:ext cx="2857500" cy="2362200"/>
          </a:xfrm>
          <a:prstGeom prst="rect">
            <a:avLst/>
          </a:prstGeom>
          <a:noFill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057400"/>
            <a:ext cx="7839075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3767" y="3429000"/>
            <a:ext cx="354330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38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14" descr="pyrforos2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  <a:grayscl/>
          </a:blip>
          <a:srcRect/>
          <a:stretch>
            <a:fillRect/>
          </a:stretch>
        </p:blipFill>
        <p:spPr bwMode="auto">
          <a:xfrm>
            <a:off x="34925" y="77788"/>
            <a:ext cx="1116013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5" name="Text Box 18"/>
          <p:cNvSpPr txBox="1">
            <a:spLocks noChangeArrowheads="1"/>
          </p:cNvSpPr>
          <p:nvPr/>
        </p:nvSpPr>
        <p:spPr bwMode="auto">
          <a:xfrm>
            <a:off x="1116013" y="260350"/>
            <a:ext cx="2951162" cy="6651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tIns="9000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GB" sz="800">
                <a:solidFill>
                  <a:schemeClr val="bg1"/>
                </a:solidFill>
                <a:latin typeface="Garamond" pitchFamily="18" charset="0"/>
              </a:rPr>
              <a:t>NATIONAL TECHNICAL UNIVERSITY OF ATHENS </a:t>
            </a:r>
          </a:p>
          <a:p>
            <a:pPr algn="l">
              <a:lnSpc>
                <a:spcPct val="110000"/>
              </a:lnSpc>
            </a:pPr>
            <a:r>
              <a:rPr lang="en-GB" sz="800">
                <a:solidFill>
                  <a:schemeClr val="bg1"/>
                </a:solidFill>
                <a:latin typeface="Garamond" pitchFamily="18" charset="0"/>
              </a:rPr>
              <a:t>FACULTY OF APPLΙED SCIENCES</a:t>
            </a:r>
          </a:p>
          <a:p>
            <a:pPr algn="l">
              <a:lnSpc>
                <a:spcPct val="110000"/>
              </a:lnSpc>
            </a:pPr>
            <a:r>
              <a:rPr lang="en-GB" sz="800">
                <a:solidFill>
                  <a:schemeClr val="bg1"/>
                </a:solidFill>
                <a:latin typeface="Garamond" pitchFamily="18" charset="0"/>
              </a:rPr>
              <a:t>DEPARTMENT OF PHYSICS</a:t>
            </a:r>
            <a:endParaRPr lang="el-GR" sz="800">
              <a:solidFill>
                <a:schemeClr val="bg1"/>
              </a:solidFill>
              <a:latin typeface="Garamond" pitchFamily="18" charset="0"/>
            </a:endParaRPr>
          </a:p>
        </p:txBody>
      </p:sp>
      <p:cxnSp>
        <p:nvCxnSpPr>
          <p:cNvPr id="10" name="Straight Connector 10"/>
          <p:cNvCxnSpPr/>
          <p:nvPr/>
        </p:nvCxnSpPr>
        <p:spPr>
          <a:xfrm>
            <a:off x="147515" y="783626"/>
            <a:ext cx="8849002" cy="1587"/>
          </a:xfrm>
          <a:prstGeom prst="line">
            <a:avLst/>
          </a:prstGeom>
          <a:ln w="28575">
            <a:solidFill>
              <a:schemeClr val="accent3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801688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tIns="90000">
            <a:spAutoFit/>
          </a:bodyPr>
          <a:lstStyle/>
          <a:p>
            <a:pPr algn="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66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algn="l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59EB4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erlin Sans FB" pitchFamily="34" charset="0"/>
            </a:endParaRPr>
          </a:p>
          <a:p>
            <a:pPr algn="l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59EB4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erlin Sans FB" pitchFamily="34" charset="0"/>
            </a:endParaRPr>
          </a:p>
        </p:txBody>
      </p:sp>
      <p:pic>
        <p:nvPicPr>
          <p:cNvPr id="69638" name="Picture 14" descr="pyrforos2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  <a:grayscl/>
          </a:blip>
          <a:srcRect/>
          <a:stretch>
            <a:fillRect/>
          </a:stretch>
        </p:blipFill>
        <p:spPr bwMode="auto">
          <a:xfrm>
            <a:off x="34925" y="77788"/>
            <a:ext cx="7540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9" name="Line 10"/>
          <p:cNvSpPr>
            <a:spLocks noChangeShapeType="1"/>
          </p:cNvSpPr>
          <p:nvPr/>
        </p:nvSpPr>
        <p:spPr bwMode="auto">
          <a:xfrm>
            <a:off x="0" y="928688"/>
            <a:ext cx="9144000" cy="0"/>
          </a:xfrm>
          <a:prstGeom prst="line">
            <a:avLst/>
          </a:prstGeom>
          <a:noFill/>
          <a:ln w="25400">
            <a:solidFill>
              <a:srgbClr val="00FFFF"/>
            </a:solidFill>
            <a:round/>
            <a:headEnd/>
            <a:tailEnd/>
          </a:ln>
        </p:spPr>
        <p:txBody>
          <a:bodyPr tIns="90000">
            <a:spAutoFit/>
          </a:bodyPr>
          <a:lstStyle/>
          <a:p>
            <a:endParaRPr lang="en-US"/>
          </a:p>
        </p:txBody>
      </p:sp>
      <p:sp>
        <p:nvSpPr>
          <p:cNvPr id="69640" name="Text Box 18"/>
          <p:cNvSpPr txBox="1">
            <a:spLocks noChangeArrowheads="1"/>
          </p:cNvSpPr>
          <p:nvPr/>
        </p:nvSpPr>
        <p:spPr bwMode="auto">
          <a:xfrm>
            <a:off x="1071563" y="142875"/>
            <a:ext cx="2951162" cy="6651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tIns="9000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GB" sz="800">
                <a:solidFill>
                  <a:schemeClr val="bg1"/>
                </a:solidFill>
                <a:latin typeface="Garamond" pitchFamily="18" charset="0"/>
              </a:rPr>
              <a:t>NATIONAL TECHNICAL UNIVERSITY OF ATHENS </a:t>
            </a:r>
          </a:p>
          <a:p>
            <a:pPr algn="l">
              <a:lnSpc>
                <a:spcPct val="110000"/>
              </a:lnSpc>
            </a:pPr>
            <a:r>
              <a:rPr lang="en-GB" sz="800">
                <a:solidFill>
                  <a:schemeClr val="bg1"/>
                </a:solidFill>
                <a:latin typeface="Garamond" pitchFamily="18" charset="0"/>
              </a:rPr>
              <a:t>FACULTY OF APPLΙED SCIENCES</a:t>
            </a:r>
          </a:p>
          <a:p>
            <a:pPr algn="l">
              <a:lnSpc>
                <a:spcPct val="110000"/>
              </a:lnSpc>
            </a:pPr>
            <a:r>
              <a:rPr lang="en-GB" sz="800">
                <a:solidFill>
                  <a:schemeClr val="bg1"/>
                </a:solidFill>
                <a:latin typeface="Garamond" pitchFamily="18" charset="0"/>
              </a:rPr>
              <a:t>DEPARTMENT OF PHYSICS</a:t>
            </a:r>
            <a:endParaRPr lang="el-GR" sz="800">
              <a:solidFill>
                <a:schemeClr val="bg1"/>
              </a:solidFill>
              <a:latin typeface="Garamond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6572250"/>
            <a:ext cx="9144000" cy="1588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9642" name="Picture 5" descr="IMG_077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43" name="Line 7"/>
          <p:cNvSpPr>
            <a:spLocks noChangeShapeType="1"/>
          </p:cNvSpPr>
          <p:nvPr/>
        </p:nvSpPr>
        <p:spPr bwMode="auto">
          <a:xfrm flipV="1">
            <a:off x="4787900" y="0"/>
            <a:ext cx="144463" cy="6669088"/>
          </a:xfrm>
          <a:prstGeom prst="line">
            <a:avLst/>
          </a:prstGeom>
          <a:noFill/>
          <a:ln w="19050">
            <a:solidFill>
              <a:srgbClr val="3399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9644" name="Text Box 8"/>
          <p:cNvSpPr txBox="1">
            <a:spLocks noChangeArrowheads="1"/>
          </p:cNvSpPr>
          <p:nvPr/>
        </p:nvSpPr>
        <p:spPr bwMode="auto">
          <a:xfrm>
            <a:off x="6877050" y="260350"/>
            <a:ext cx="2101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>
                <a:solidFill>
                  <a:schemeClr val="bg1"/>
                </a:solidFill>
              </a:rPr>
              <a:t>Athens, 02 05 10</a:t>
            </a:r>
          </a:p>
        </p:txBody>
      </p:sp>
      <p:sp>
        <p:nvSpPr>
          <p:cNvPr id="69645" name="Text Box 20"/>
          <p:cNvSpPr txBox="1">
            <a:spLocks noChangeArrowheads="1"/>
          </p:cNvSpPr>
          <p:nvPr/>
        </p:nvSpPr>
        <p:spPr bwMode="auto">
          <a:xfrm rot="-5400000">
            <a:off x="-975360" y="1335508"/>
            <a:ext cx="26000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NTUA </a:t>
            </a:r>
            <a:r>
              <a:rPr lang="en-US" dirty="0">
                <a:solidFill>
                  <a:schemeClr val="bg1"/>
                </a:solidFill>
              </a:rPr>
              <a:t>Raman </a:t>
            </a:r>
            <a:r>
              <a:rPr lang="en-US" dirty="0" err="1">
                <a:solidFill>
                  <a:schemeClr val="bg1"/>
                </a:solidFill>
              </a:rPr>
              <a:t>lidar</a:t>
            </a:r>
            <a:r>
              <a:rPr lang="en-US" dirty="0">
                <a:solidFill>
                  <a:schemeClr val="bg1"/>
                </a:solidFill>
              </a:rPr>
              <a:t> system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54436" y="3809609"/>
            <a:ext cx="22284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Emitted : 10</a:t>
            </a:r>
            <a:r>
              <a:rPr lang="en-US" baseline="30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n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photons</a:t>
            </a:r>
          </a:p>
          <a:p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n ~ 10-</a:t>
            </a:r>
            <a:r>
              <a:rPr lang="el-GR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2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0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5410200" y="4114800"/>
            <a:ext cx="76200" cy="838200"/>
          </a:xfrm>
          <a:prstGeom prst="straightConnector1">
            <a:avLst/>
          </a:prstGeom>
          <a:ln w="2222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3997778" y="3048000"/>
            <a:ext cx="49893" cy="946275"/>
          </a:xfrm>
          <a:prstGeom prst="straightConnector1">
            <a:avLst/>
          </a:prstGeom>
          <a:ln w="2222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995547" y="3804183"/>
            <a:ext cx="38645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Received : ~ 10</a:t>
            </a:r>
            <a:r>
              <a:rPr lang="en-US" baseline="30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photons</a:t>
            </a:r>
          </a:p>
          <a:p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 ~ 0 – 10-15 (depending on distance)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Cloud Callout 5"/>
          <p:cNvSpPr/>
          <p:nvPr/>
        </p:nvSpPr>
        <p:spPr>
          <a:xfrm>
            <a:off x="4441371" y="538971"/>
            <a:ext cx="914400" cy="612648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4319596" y="1393814"/>
            <a:ext cx="252421" cy="1044586"/>
          </a:xfrm>
          <a:prstGeom prst="straightConnector1">
            <a:avLst/>
          </a:prstGeom>
          <a:ln w="2222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5231494" y="1389165"/>
            <a:ext cx="322942" cy="946275"/>
          </a:xfrm>
          <a:prstGeom prst="straightConnector1">
            <a:avLst/>
          </a:prstGeom>
          <a:ln w="2222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5105400" y="1965262"/>
            <a:ext cx="49893" cy="946275"/>
          </a:xfrm>
          <a:prstGeom prst="straightConnector1">
            <a:avLst/>
          </a:prstGeom>
          <a:ln w="2222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4495800" y="2095891"/>
            <a:ext cx="126111" cy="946275"/>
          </a:xfrm>
          <a:prstGeom prst="straightConnector1">
            <a:avLst/>
          </a:prstGeom>
          <a:ln w="2222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838200"/>
            <a:ext cx="8458200" cy="6194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1400" dirty="0" smtClean="0"/>
          </a:p>
          <a:p>
            <a:pPr algn="just"/>
            <a:r>
              <a:rPr lang="en-US" b="1" dirty="0" smtClean="0">
                <a:solidFill>
                  <a:srgbClr val="0070C0"/>
                </a:solidFill>
              </a:rPr>
              <a:t>Photo-detectors (I)</a:t>
            </a:r>
          </a:p>
          <a:p>
            <a:pPr algn="just"/>
            <a:endParaRPr lang="en-US" sz="1050" dirty="0" smtClean="0"/>
          </a:p>
          <a:p>
            <a:pPr algn="just"/>
            <a:r>
              <a:rPr lang="en-US" sz="2000" b="1" dirty="0" err="1" smtClean="0">
                <a:solidFill>
                  <a:schemeClr val="bg2">
                    <a:lumMod val="50000"/>
                  </a:schemeClr>
                </a:solidFill>
              </a:rPr>
              <a:t>PhotoMultiplier</a:t>
            </a: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</a:rPr>
              <a:t> Tubes (PMTs)</a:t>
            </a:r>
          </a:p>
          <a:p>
            <a:pPr algn="just"/>
            <a:endParaRPr lang="en-US" sz="1200" dirty="0" smtClean="0"/>
          </a:p>
          <a:p>
            <a:pPr algn="just"/>
            <a:r>
              <a:rPr lang="en-US" dirty="0" smtClean="0"/>
              <a:t>Spectral Range: 110 nm – 1200 nm [</a:t>
            </a:r>
            <a:r>
              <a:rPr lang="en-US" dirty="0" err="1" smtClean="0"/>
              <a:t>lidars</a:t>
            </a:r>
            <a:r>
              <a:rPr lang="en-US" dirty="0" smtClean="0"/>
              <a:t>: 247 up to ~880 nm]</a:t>
            </a:r>
          </a:p>
          <a:p>
            <a:pPr algn="just"/>
            <a:r>
              <a:rPr lang="en-US" sz="1400" dirty="0" smtClean="0">
                <a:hlinkClick r:id="rId2"/>
              </a:rPr>
              <a:t>www.hamamatsu.com</a:t>
            </a:r>
            <a:endParaRPr lang="en-US" sz="1400" dirty="0" smtClean="0"/>
          </a:p>
          <a:p>
            <a:pPr algn="just"/>
            <a:endParaRPr lang="en-US" sz="1200" dirty="0" smtClean="0"/>
          </a:p>
          <a:p>
            <a:pPr algn="just"/>
            <a:r>
              <a:rPr lang="en-US" dirty="0" smtClean="0"/>
              <a:t>Pros: Very good conversion efficiency</a:t>
            </a:r>
          </a:p>
          <a:p>
            <a:pPr algn="just"/>
            <a:r>
              <a:rPr lang="en-US" dirty="0" smtClean="0"/>
              <a:t>Cons: Only in the UV-VIS-beginning of NIR region </a:t>
            </a:r>
          </a:p>
          <a:p>
            <a:pPr algn="just"/>
            <a:r>
              <a:rPr lang="en-US" dirty="0" smtClean="0"/>
              <a:t>---------------------------------------------------------------------------------------------------------------------</a:t>
            </a:r>
          </a:p>
          <a:p>
            <a:pPr algn="just"/>
            <a:r>
              <a:rPr lang="en-US" b="1" dirty="0" smtClean="0">
                <a:solidFill>
                  <a:srgbClr val="0070C0"/>
                </a:solidFill>
              </a:rPr>
              <a:t>Photo-detectors (II)</a:t>
            </a:r>
          </a:p>
          <a:p>
            <a:pPr algn="just"/>
            <a:endParaRPr lang="en-US" sz="12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 algn="just"/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Avalanche </a:t>
            </a:r>
            <a:r>
              <a:rPr lang="en-US" b="1" dirty="0" err="1" smtClean="0">
                <a:solidFill>
                  <a:schemeClr val="bg2">
                    <a:lumMod val="50000"/>
                  </a:schemeClr>
                </a:solidFill>
              </a:rPr>
              <a:t>PhotoDiodes</a:t>
            </a:r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 (APDs)</a:t>
            </a:r>
          </a:p>
          <a:p>
            <a:pPr algn="just"/>
            <a:endParaRPr lang="en-US" sz="12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 algn="just"/>
            <a:r>
              <a:rPr lang="en-US" dirty="0" smtClean="0"/>
              <a:t>Spectral Range: </a:t>
            </a:r>
          </a:p>
          <a:p>
            <a:pPr algn="just"/>
            <a:r>
              <a:rPr lang="en-US" dirty="0" smtClean="0"/>
              <a:t>APD-Si: 200 </a:t>
            </a:r>
            <a:r>
              <a:rPr lang="en-US" dirty="0"/>
              <a:t>nm – </a:t>
            </a:r>
            <a:r>
              <a:rPr lang="en-US" dirty="0" smtClean="0"/>
              <a:t>1100 nm</a:t>
            </a:r>
          </a:p>
          <a:p>
            <a:pPr algn="just"/>
            <a:r>
              <a:rPr lang="en-US" dirty="0" smtClean="0"/>
              <a:t>APD-</a:t>
            </a:r>
            <a:r>
              <a:rPr lang="en-US" dirty="0" err="1" smtClean="0"/>
              <a:t>Ge</a:t>
            </a:r>
            <a:r>
              <a:rPr lang="en-US" dirty="0" smtClean="0"/>
              <a:t>: 800-1550 nm</a:t>
            </a:r>
          </a:p>
          <a:p>
            <a:pPr algn="just"/>
            <a:r>
              <a:rPr lang="en-US" dirty="0" smtClean="0"/>
              <a:t>APD-</a:t>
            </a:r>
            <a:r>
              <a:rPr lang="en-US" dirty="0" err="1" smtClean="0"/>
              <a:t>InGaAs</a:t>
            </a:r>
            <a:r>
              <a:rPr lang="en-US" dirty="0" smtClean="0"/>
              <a:t> [</a:t>
            </a:r>
            <a:r>
              <a:rPr lang="en-US" dirty="0" err="1" smtClean="0"/>
              <a:t>lidars</a:t>
            </a:r>
            <a:r>
              <a:rPr lang="en-US" dirty="0"/>
              <a:t>: 900-1500 nm]</a:t>
            </a:r>
          </a:p>
          <a:p>
            <a:pPr algn="just"/>
            <a:endParaRPr lang="en-US" sz="1200" dirty="0" smtClean="0"/>
          </a:p>
          <a:p>
            <a:pPr algn="just"/>
            <a:r>
              <a:rPr lang="en-US" dirty="0" smtClean="0"/>
              <a:t>Pros</a:t>
            </a:r>
            <a:r>
              <a:rPr lang="en-US" dirty="0"/>
              <a:t>: </a:t>
            </a:r>
            <a:r>
              <a:rPr lang="en-US" dirty="0" smtClean="0"/>
              <a:t>Good </a:t>
            </a:r>
            <a:r>
              <a:rPr lang="en-US" dirty="0"/>
              <a:t>conversion efficiency</a:t>
            </a:r>
          </a:p>
          <a:p>
            <a:pPr algn="just"/>
            <a:r>
              <a:rPr lang="en-US" dirty="0"/>
              <a:t>Cons: </a:t>
            </a:r>
            <a:r>
              <a:rPr lang="en-US" dirty="0" smtClean="0"/>
              <a:t>Bulky, only in the near IR</a:t>
            </a:r>
            <a:endParaRPr lang="en-US" dirty="0"/>
          </a:p>
          <a:p>
            <a:pPr algn="just"/>
            <a:endParaRPr lang="en-US" sz="1200" dirty="0" smtClean="0"/>
          </a:p>
          <a:p>
            <a:pPr algn="just"/>
            <a:r>
              <a:rPr lang="en-US" sz="1400" dirty="0" smtClean="0">
                <a:hlinkClick r:id="rId2"/>
              </a:rPr>
              <a:t>www.hamamatsu.com, </a:t>
            </a:r>
            <a:r>
              <a:rPr lang="en-US" sz="1400" dirty="0" smtClean="0">
                <a:hlinkClick r:id="rId3"/>
              </a:rPr>
              <a:t>www.licel.com</a:t>
            </a:r>
            <a:endParaRPr lang="en-US" sz="1400" dirty="0" smtClean="0"/>
          </a:p>
          <a:p>
            <a:pPr algn="just"/>
            <a:endParaRPr lang="en-US" dirty="0" smtClean="0"/>
          </a:p>
        </p:txBody>
      </p:sp>
      <p:pic>
        <p:nvPicPr>
          <p:cNvPr id="6" name="Picture 5" descr="productimage-picture-hamamatsu-r268-18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39000" y="1295400"/>
            <a:ext cx="1905000" cy="1428750"/>
          </a:xfrm>
          <a:prstGeom prst="rect">
            <a:avLst/>
          </a:prstGeom>
        </p:spPr>
      </p:pic>
      <p:sp>
        <p:nvSpPr>
          <p:cNvPr id="9" name="14 - Ορθογώνιο"/>
          <p:cNvSpPr>
            <a:spLocks noChangeArrowheads="1"/>
          </p:cNvSpPr>
          <p:nvPr/>
        </p:nvSpPr>
        <p:spPr bwMode="auto">
          <a:xfrm>
            <a:off x="0" y="0"/>
            <a:ext cx="9144000" cy="857250"/>
          </a:xfrm>
          <a:prstGeom prst="rect">
            <a:avLst/>
          </a:prstGeom>
          <a:solidFill>
            <a:schemeClr val="tx2"/>
          </a:solidFill>
          <a:ln w="25400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2400" dirty="0" smtClean="0">
                <a:solidFill>
                  <a:srgbClr val="FFC000"/>
                </a:solidFill>
                <a:latin typeface="+mn-lt"/>
              </a:rPr>
              <a:t>     </a:t>
            </a:r>
            <a:r>
              <a:rPr lang="en-US" sz="2400" dirty="0" err="1" smtClean="0">
                <a:solidFill>
                  <a:srgbClr val="FFC000"/>
                </a:solidFill>
                <a:latin typeface="+mn-lt"/>
              </a:rPr>
              <a:t>Lidar</a:t>
            </a:r>
            <a:r>
              <a:rPr lang="en-US" sz="2400" dirty="0" smtClean="0">
                <a:solidFill>
                  <a:srgbClr val="FFC000"/>
                </a:solidFill>
                <a:latin typeface="+mn-lt"/>
              </a:rPr>
              <a:t> System Components</a:t>
            </a:r>
            <a:endParaRPr lang="el-GR" sz="2400" dirty="0">
              <a:solidFill>
                <a:srgbClr val="FFC000"/>
              </a:solidFill>
              <a:latin typeface="+mn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257800"/>
            <a:ext cx="1733550" cy="130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836" y="2514600"/>
            <a:ext cx="8001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6" y="1219200"/>
            <a:ext cx="12954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602" r="42114" b="5303"/>
          <a:stretch/>
        </p:blipFill>
        <p:spPr bwMode="auto">
          <a:xfrm>
            <a:off x="7214507" y="4876800"/>
            <a:ext cx="1828800" cy="1855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05131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838200"/>
            <a:ext cx="8458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1400" dirty="0" smtClean="0"/>
          </a:p>
          <a:p>
            <a:pPr algn="just"/>
            <a:r>
              <a:rPr lang="en-US" b="1" dirty="0" smtClean="0">
                <a:solidFill>
                  <a:srgbClr val="0070C0"/>
                </a:solidFill>
              </a:rPr>
              <a:t>Photo-detectors (I)</a:t>
            </a:r>
          </a:p>
          <a:p>
            <a:pPr algn="just"/>
            <a:endParaRPr lang="en-US" sz="1400" dirty="0" smtClean="0"/>
          </a:p>
          <a:p>
            <a:pPr algn="just"/>
            <a:r>
              <a:rPr lang="en-US" sz="2000" b="1" dirty="0" err="1" smtClean="0">
                <a:solidFill>
                  <a:schemeClr val="bg2">
                    <a:lumMod val="50000"/>
                  </a:schemeClr>
                </a:solidFill>
              </a:rPr>
              <a:t>PhotoMultiplier</a:t>
            </a: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</a:rPr>
              <a:t> Tubes (PMTs) – Operating Principle</a:t>
            </a:r>
            <a:endParaRPr lang="en-US" dirty="0" smtClean="0"/>
          </a:p>
        </p:txBody>
      </p:sp>
      <p:sp>
        <p:nvSpPr>
          <p:cNvPr id="9" name="14 - Ορθογώνιο"/>
          <p:cNvSpPr>
            <a:spLocks noChangeArrowheads="1"/>
          </p:cNvSpPr>
          <p:nvPr/>
        </p:nvSpPr>
        <p:spPr bwMode="auto">
          <a:xfrm>
            <a:off x="0" y="0"/>
            <a:ext cx="9144000" cy="857250"/>
          </a:xfrm>
          <a:prstGeom prst="rect">
            <a:avLst/>
          </a:prstGeom>
          <a:solidFill>
            <a:schemeClr val="tx2"/>
          </a:solidFill>
          <a:ln w="25400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2400" dirty="0" smtClean="0">
                <a:solidFill>
                  <a:srgbClr val="FFC000"/>
                </a:solidFill>
                <a:latin typeface="+mn-lt"/>
              </a:rPr>
              <a:t>     </a:t>
            </a:r>
            <a:r>
              <a:rPr lang="en-US" sz="2400" dirty="0" err="1" smtClean="0">
                <a:solidFill>
                  <a:srgbClr val="FFC000"/>
                </a:solidFill>
                <a:latin typeface="+mn-lt"/>
              </a:rPr>
              <a:t>Lidar</a:t>
            </a:r>
            <a:r>
              <a:rPr lang="en-US" sz="2400" dirty="0" smtClean="0">
                <a:solidFill>
                  <a:srgbClr val="FFC000"/>
                </a:solidFill>
                <a:latin typeface="+mn-lt"/>
              </a:rPr>
              <a:t> System Components</a:t>
            </a:r>
            <a:endParaRPr lang="el-GR" sz="2400" dirty="0">
              <a:solidFill>
                <a:srgbClr val="FFC000"/>
              </a:solidFill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0" y="4035879"/>
            <a:ext cx="6191250" cy="25050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9747" y="5562600"/>
            <a:ext cx="18241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www.hamamatsu.com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18" y="2090736"/>
            <a:ext cx="3524250" cy="2752725"/>
          </a:xfrm>
          <a:prstGeom prst="rect">
            <a:avLst/>
          </a:prstGeom>
        </p:spPr>
      </p:pic>
      <p:cxnSp>
        <p:nvCxnSpPr>
          <p:cNvPr id="8" name="Straight Arrow Connector 7"/>
          <p:cNvCxnSpPr>
            <a:stCxn id="14" idx="2"/>
          </p:cNvCxnSpPr>
          <p:nvPr/>
        </p:nvCxnSpPr>
        <p:spPr>
          <a:xfrm>
            <a:off x="502681" y="3512974"/>
            <a:ext cx="945119" cy="522905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97336" y="3143642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h</a:t>
            </a:r>
            <a:r>
              <a:rPr lang="el-GR" dirty="0" smtClean="0">
                <a:solidFill>
                  <a:srgbClr val="0070C0"/>
                </a:solidFill>
              </a:rPr>
              <a:t>ν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8375" y="4343400"/>
            <a:ext cx="12137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</a:rPr>
              <a:t>Photocathode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358270" y="4114800"/>
            <a:ext cx="12137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</a:rPr>
              <a:t>Photocathode</a:t>
            </a:r>
            <a:endParaRPr lang="en-US" sz="1400" dirty="0">
              <a:solidFill>
                <a:srgbClr val="0070C0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3701534" y="4379034"/>
            <a:ext cx="392669" cy="464427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253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838200"/>
            <a:ext cx="8915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1400" dirty="0" smtClean="0"/>
          </a:p>
          <a:p>
            <a:pPr algn="just"/>
            <a:r>
              <a:rPr lang="en-US" b="1" dirty="0" smtClean="0">
                <a:solidFill>
                  <a:srgbClr val="0070C0"/>
                </a:solidFill>
              </a:rPr>
              <a:t>Photo-detectors (I)</a:t>
            </a:r>
          </a:p>
          <a:p>
            <a:pPr algn="just"/>
            <a:endParaRPr lang="en-US" sz="1400" dirty="0" smtClean="0"/>
          </a:p>
          <a:p>
            <a:pPr algn="just"/>
            <a:r>
              <a:rPr lang="en-US" sz="2000" b="1" dirty="0" err="1" smtClean="0">
                <a:solidFill>
                  <a:schemeClr val="bg2">
                    <a:lumMod val="50000"/>
                  </a:schemeClr>
                </a:solidFill>
              </a:rPr>
              <a:t>PhotoMultiplier</a:t>
            </a: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</a:rPr>
              <a:t> Tubes (PMTs) - </a:t>
            </a:r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Operating Principle for detecting pulsed (</a:t>
            </a:r>
            <a:r>
              <a:rPr lang="en-US" b="1" dirty="0" err="1" smtClean="0">
                <a:solidFill>
                  <a:schemeClr val="bg2">
                    <a:lumMod val="50000"/>
                  </a:schemeClr>
                </a:solidFill>
              </a:rPr>
              <a:t>lidar</a:t>
            </a:r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) signals </a:t>
            </a:r>
            <a:endParaRPr lang="en-US" sz="1600" dirty="0" smtClean="0"/>
          </a:p>
        </p:txBody>
      </p:sp>
      <p:sp>
        <p:nvSpPr>
          <p:cNvPr id="9" name="14 - Ορθογώνιο"/>
          <p:cNvSpPr>
            <a:spLocks noChangeArrowheads="1"/>
          </p:cNvSpPr>
          <p:nvPr/>
        </p:nvSpPr>
        <p:spPr bwMode="auto">
          <a:xfrm>
            <a:off x="0" y="0"/>
            <a:ext cx="9144000" cy="857250"/>
          </a:xfrm>
          <a:prstGeom prst="rect">
            <a:avLst/>
          </a:prstGeom>
          <a:solidFill>
            <a:schemeClr val="tx2"/>
          </a:solidFill>
          <a:ln w="25400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2400" dirty="0" smtClean="0">
                <a:solidFill>
                  <a:srgbClr val="FFC000"/>
                </a:solidFill>
                <a:latin typeface="+mn-lt"/>
              </a:rPr>
              <a:t>     </a:t>
            </a:r>
            <a:r>
              <a:rPr lang="en-US" sz="2400" dirty="0" err="1" smtClean="0">
                <a:solidFill>
                  <a:srgbClr val="FFC000"/>
                </a:solidFill>
                <a:latin typeface="+mn-lt"/>
              </a:rPr>
              <a:t>Lidar</a:t>
            </a:r>
            <a:r>
              <a:rPr lang="en-US" sz="2400" dirty="0" smtClean="0">
                <a:solidFill>
                  <a:srgbClr val="FFC000"/>
                </a:solidFill>
                <a:latin typeface="+mn-lt"/>
              </a:rPr>
              <a:t> System Components</a:t>
            </a:r>
            <a:endParaRPr lang="el-GR" sz="2400" dirty="0">
              <a:solidFill>
                <a:srgbClr val="FFC000"/>
              </a:solidFill>
              <a:latin typeface="+mn-lt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08" y="2209800"/>
            <a:ext cx="2847975" cy="158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67000" y="6507717"/>
            <a:ext cx="60430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</a:rPr>
              <a:t>High voltage divider circuit: divide the high voltage (800-1000 V) to the dynodes </a:t>
            </a:r>
            <a:endParaRPr lang="en-US" sz="1400" dirty="0">
              <a:solidFill>
                <a:srgbClr val="0070C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575" r="16775"/>
          <a:stretch/>
        </p:blipFill>
        <p:spPr bwMode="auto">
          <a:xfrm>
            <a:off x="285749" y="4572000"/>
            <a:ext cx="767443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1308" y="6096000"/>
            <a:ext cx="2282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 Side-on        Head-on</a:t>
            </a:r>
            <a:endParaRPr lang="en-US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101" r="26260"/>
          <a:stretch/>
        </p:blipFill>
        <p:spPr bwMode="auto">
          <a:xfrm>
            <a:off x="1609723" y="4381500"/>
            <a:ext cx="604157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283" y="2590801"/>
            <a:ext cx="6004061" cy="2503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574771" y="5333999"/>
            <a:ext cx="19944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</a:rPr>
              <a:t>www.olympusmicro.com</a:t>
            </a:r>
            <a:endParaRPr lang="en-US" sz="1400" dirty="0">
              <a:solidFill>
                <a:srgbClr val="0070C0"/>
              </a:solidFill>
            </a:endParaRPr>
          </a:p>
        </p:txBody>
      </p:sp>
      <p:pic>
        <p:nvPicPr>
          <p:cNvPr id="23555" name="Picture 3" descr="PMT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48400" y="5181600"/>
            <a:ext cx="2498725" cy="1318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20260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838200"/>
            <a:ext cx="8915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1400" dirty="0" smtClean="0"/>
          </a:p>
          <a:p>
            <a:pPr algn="just"/>
            <a:r>
              <a:rPr lang="en-US" b="1" dirty="0" smtClean="0">
                <a:solidFill>
                  <a:srgbClr val="0070C0"/>
                </a:solidFill>
              </a:rPr>
              <a:t>Photo-detectors (I)</a:t>
            </a:r>
          </a:p>
          <a:p>
            <a:pPr algn="just"/>
            <a:endParaRPr lang="en-US" sz="1400" dirty="0" smtClean="0"/>
          </a:p>
          <a:p>
            <a:pPr algn="just"/>
            <a:r>
              <a:rPr lang="en-US" sz="2000" b="1" dirty="0" err="1" smtClean="0">
                <a:solidFill>
                  <a:schemeClr val="bg2">
                    <a:lumMod val="50000"/>
                  </a:schemeClr>
                </a:solidFill>
              </a:rPr>
              <a:t>PhotoMultiplier</a:t>
            </a: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</a:rPr>
              <a:t> Tubes (PMTs) - Housing</a:t>
            </a:r>
            <a:endParaRPr lang="en-US" sz="1600" dirty="0" smtClean="0"/>
          </a:p>
        </p:txBody>
      </p:sp>
      <p:sp>
        <p:nvSpPr>
          <p:cNvPr id="9" name="14 - Ορθογώνιο"/>
          <p:cNvSpPr>
            <a:spLocks noChangeArrowheads="1"/>
          </p:cNvSpPr>
          <p:nvPr/>
        </p:nvSpPr>
        <p:spPr bwMode="auto">
          <a:xfrm>
            <a:off x="0" y="0"/>
            <a:ext cx="9144000" cy="857250"/>
          </a:xfrm>
          <a:prstGeom prst="rect">
            <a:avLst/>
          </a:prstGeom>
          <a:solidFill>
            <a:schemeClr val="tx2"/>
          </a:solidFill>
          <a:ln w="25400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2400" dirty="0" smtClean="0">
                <a:solidFill>
                  <a:srgbClr val="FFC000"/>
                </a:solidFill>
                <a:latin typeface="+mn-lt"/>
              </a:rPr>
              <a:t>     </a:t>
            </a:r>
            <a:r>
              <a:rPr lang="en-US" sz="2400" dirty="0" err="1" smtClean="0">
                <a:solidFill>
                  <a:srgbClr val="FFC000"/>
                </a:solidFill>
                <a:latin typeface="+mn-lt"/>
              </a:rPr>
              <a:t>Lidar</a:t>
            </a:r>
            <a:r>
              <a:rPr lang="en-US" sz="2400" dirty="0" smtClean="0">
                <a:solidFill>
                  <a:srgbClr val="FFC000"/>
                </a:solidFill>
                <a:latin typeface="+mn-lt"/>
              </a:rPr>
              <a:t> System Components</a:t>
            </a:r>
            <a:endParaRPr lang="el-GR" sz="2400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1060" y="4138136"/>
            <a:ext cx="832997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 proper metallic housing (magnetic shielding) is required to protect the very sensitive </a:t>
            </a:r>
          </a:p>
          <a:p>
            <a:r>
              <a:rPr lang="en-US" dirty="0" smtClean="0"/>
              <a:t>PMT from :</a:t>
            </a:r>
          </a:p>
          <a:p>
            <a:r>
              <a:rPr lang="en-US" dirty="0" smtClean="0"/>
              <a:t>- external EM fields</a:t>
            </a:r>
          </a:p>
          <a:p>
            <a:r>
              <a:rPr lang="en-US" dirty="0" smtClean="0"/>
              <a:t>- ambient temperature</a:t>
            </a:r>
          </a:p>
          <a:p>
            <a:r>
              <a:rPr lang="en-US" dirty="0" smtClean="0"/>
              <a:t>- humidity</a:t>
            </a:r>
          </a:p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905000"/>
            <a:ext cx="4893578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086600" y="4191000"/>
            <a:ext cx="1561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</a:rPr>
              <a:t>www.thorlabs.com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4141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838200"/>
            <a:ext cx="8915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1400" dirty="0" smtClean="0"/>
          </a:p>
          <a:p>
            <a:pPr algn="just"/>
            <a:r>
              <a:rPr lang="en-US" b="1" dirty="0" smtClean="0">
                <a:solidFill>
                  <a:srgbClr val="0070C0"/>
                </a:solidFill>
              </a:rPr>
              <a:t>Photo-detectors (I)</a:t>
            </a:r>
          </a:p>
          <a:p>
            <a:pPr algn="just"/>
            <a:endParaRPr lang="en-US" sz="1400" dirty="0" smtClean="0"/>
          </a:p>
          <a:p>
            <a:pPr algn="just"/>
            <a:r>
              <a:rPr lang="en-US" sz="2000" b="1" dirty="0" err="1" smtClean="0">
                <a:solidFill>
                  <a:schemeClr val="bg2">
                    <a:lumMod val="50000"/>
                  </a:schemeClr>
                </a:solidFill>
              </a:rPr>
              <a:t>PhotoMultiplier</a:t>
            </a: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</a:rPr>
              <a:t> Tubes (PMTs) – </a:t>
            </a:r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Photocathode materials</a:t>
            </a:r>
            <a:endParaRPr lang="en-US" sz="1600" dirty="0" smtClean="0"/>
          </a:p>
        </p:txBody>
      </p:sp>
      <p:sp>
        <p:nvSpPr>
          <p:cNvPr id="9" name="14 - Ορθογώνιο"/>
          <p:cNvSpPr>
            <a:spLocks noChangeArrowheads="1"/>
          </p:cNvSpPr>
          <p:nvPr/>
        </p:nvSpPr>
        <p:spPr bwMode="auto">
          <a:xfrm>
            <a:off x="0" y="0"/>
            <a:ext cx="9144000" cy="857250"/>
          </a:xfrm>
          <a:prstGeom prst="rect">
            <a:avLst/>
          </a:prstGeom>
          <a:solidFill>
            <a:schemeClr val="tx2"/>
          </a:solidFill>
          <a:ln w="25400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2400" dirty="0" smtClean="0">
                <a:solidFill>
                  <a:srgbClr val="FFC000"/>
                </a:solidFill>
                <a:latin typeface="+mn-lt"/>
              </a:rPr>
              <a:t>     </a:t>
            </a:r>
            <a:r>
              <a:rPr lang="en-US" sz="2400" dirty="0" err="1" smtClean="0">
                <a:solidFill>
                  <a:srgbClr val="FFC000"/>
                </a:solidFill>
                <a:latin typeface="+mn-lt"/>
              </a:rPr>
              <a:t>Lidar</a:t>
            </a:r>
            <a:r>
              <a:rPr lang="en-US" sz="2400" dirty="0" smtClean="0">
                <a:solidFill>
                  <a:srgbClr val="FFC000"/>
                </a:solidFill>
                <a:latin typeface="+mn-lt"/>
              </a:rPr>
              <a:t> System Components</a:t>
            </a:r>
            <a:endParaRPr lang="el-GR" sz="2400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4400" y="2057400"/>
            <a:ext cx="78486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The response of a PMT is specified by the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photocathode sensitivity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  <a:p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Tx/>
              <a:buChar char="-"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Quantum efficiency (%): </a:t>
            </a:r>
          </a:p>
          <a:p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   QE =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Nphotoel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. emitted by the photocathode/Number incident photons</a:t>
            </a:r>
          </a:p>
          <a:p>
            <a:pPr>
              <a:buFontTx/>
              <a:buChar char="-"/>
            </a:pPr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Tx/>
              <a:buChar char="-"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Cathode radiant sensitivity (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mA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/W):</a:t>
            </a:r>
          </a:p>
          <a:p>
            <a:pPr>
              <a:buFontTx/>
              <a:buChar char="-"/>
            </a:pPr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Photocurrent produced (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mA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) in response to the incident light power (W)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QE(%)=[124/</a:t>
            </a:r>
            <a:r>
              <a:rPr lang="el-GR" dirty="0" smtClean="0">
                <a:solidFill>
                  <a:schemeClr val="accent1">
                    <a:lumMod val="75000"/>
                  </a:schemeClr>
                </a:solidFill>
              </a:rPr>
              <a:t>λ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(nm)] * radiant sensitivity (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mA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/W)</a:t>
            </a:r>
          </a:p>
          <a:p>
            <a:pPr>
              <a:buFontTx/>
              <a:buChar char="-"/>
            </a:pPr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Tx/>
              <a:buChar char="-"/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 Cathode luminous sensitivity (</a:t>
            </a:r>
            <a:r>
              <a:rPr lang="el-GR" b="1" dirty="0" smtClean="0">
                <a:solidFill>
                  <a:schemeClr val="accent1">
                    <a:lumMod val="75000"/>
                  </a:schemeClr>
                </a:solidFill>
              </a:rPr>
              <a:t>μ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A/lm):</a:t>
            </a:r>
          </a:p>
          <a:p>
            <a:pPr>
              <a:buFontTx/>
              <a:buChar char="-"/>
            </a:pPr>
            <a:endParaRPr lang="en-US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It relates the photocathode current to the human eye response</a:t>
            </a:r>
          </a:p>
          <a:p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Current produced by an incident flux of 1 lumen from a Tungsten filament source (@2856 K)</a:t>
            </a:r>
          </a:p>
          <a:p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8238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838200"/>
            <a:ext cx="8915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1400" dirty="0" smtClean="0"/>
          </a:p>
          <a:p>
            <a:pPr algn="just"/>
            <a:r>
              <a:rPr lang="en-US" b="1" dirty="0" smtClean="0">
                <a:solidFill>
                  <a:srgbClr val="0070C0"/>
                </a:solidFill>
              </a:rPr>
              <a:t>Photo-detectors (I)</a:t>
            </a:r>
          </a:p>
          <a:p>
            <a:pPr algn="just"/>
            <a:endParaRPr lang="en-US" sz="1400" dirty="0" smtClean="0"/>
          </a:p>
          <a:p>
            <a:pPr algn="just"/>
            <a:r>
              <a:rPr lang="en-US" sz="2000" b="1" dirty="0" err="1" smtClean="0">
                <a:solidFill>
                  <a:schemeClr val="bg2">
                    <a:lumMod val="50000"/>
                  </a:schemeClr>
                </a:solidFill>
              </a:rPr>
              <a:t>PhotoMultiplier</a:t>
            </a: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</a:rPr>
              <a:t> Tubes (PMTs) – </a:t>
            </a:r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Photocathode materials</a:t>
            </a:r>
            <a:endParaRPr lang="en-US" sz="1600" dirty="0" smtClean="0"/>
          </a:p>
        </p:txBody>
      </p:sp>
      <p:sp>
        <p:nvSpPr>
          <p:cNvPr id="9" name="14 - Ορθογώνιο"/>
          <p:cNvSpPr>
            <a:spLocks noChangeArrowheads="1"/>
          </p:cNvSpPr>
          <p:nvPr/>
        </p:nvSpPr>
        <p:spPr bwMode="auto">
          <a:xfrm>
            <a:off x="0" y="0"/>
            <a:ext cx="9144000" cy="857250"/>
          </a:xfrm>
          <a:prstGeom prst="rect">
            <a:avLst/>
          </a:prstGeom>
          <a:solidFill>
            <a:schemeClr val="tx2"/>
          </a:solidFill>
          <a:ln w="25400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2400" dirty="0" smtClean="0">
                <a:solidFill>
                  <a:srgbClr val="FFC000"/>
                </a:solidFill>
                <a:latin typeface="+mn-lt"/>
              </a:rPr>
              <a:t>     </a:t>
            </a:r>
            <a:r>
              <a:rPr lang="en-US" sz="2400" dirty="0" err="1" smtClean="0">
                <a:solidFill>
                  <a:srgbClr val="FFC000"/>
                </a:solidFill>
                <a:latin typeface="+mn-lt"/>
              </a:rPr>
              <a:t>Lidar</a:t>
            </a:r>
            <a:r>
              <a:rPr lang="en-US" sz="2400" dirty="0" smtClean="0">
                <a:solidFill>
                  <a:srgbClr val="FFC000"/>
                </a:solidFill>
                <a:latin typeface="+mn-lt"/>
              </a:rPr>
              <a:t> System Components</a:t>
            </a:r>
            <a:endParaRPr lang="el-GR" sz="2400" dirty="0">
              <a:solidFill>
                <a:srgbClr val="FFC000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286000"/>
            <a:ext cx="6667500" cy="4076700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324600"/>
            <a:ext cx="187166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86000" y="1905000"/>
            <a:ext cx="655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The response of a PMT is specified by the photocathode sensitivity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8238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838200"/>
            <a:ext cx="8915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1400" dirty="0" smtClean="0"/>
          </a:p>
          <a:p>
            <a:pPr algn="just"/>
            <a:r>
              <a:rPr lang="en-US" b="1" dirty="0" smtClean="0">
                <a:solidFill>
                  <a:srgbClr val="0070C0"/>
                </a:solidFill>
              </a:rPr>
              <a:t>Photo-detectors (I)</a:t>
            </a:r>
          </a:p>
          <a:p>
            <a:pPr algn="just"/>
            <a:endParaRPr lang="en-US" sz="1400" dirty="0" smtClean="0"/>
          </a:p>
          <a:p>
            <a:pPr algn="just"/>
            <a:r>
              <a:rPr lang="en-US" sz="2000" b="1" dirty="0" err="1" smtClean="0">
                <a:solidFill>
                  <a:schemeClr val="bg2">
                    <a:lumMod val="50000"/>
                  </a:schemeClr>
                </a:solidFill>
              </a:rPr>
              <a:t>PhotoMultiplier</a:t>
            </a: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</a:rPr>
              <a:t> Tubes (PMTs) - </a:t>
            </a:r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Photocathode</a:t>
            </a:r>
            <a:endParaRPr lang="en-US" sz="1600" dirty="0" smtClean="0"/>
          </a:p>
        </p:txBody>
      </p:sp>
      <p:sp>
        <p:nvSpPr>
          <p:cNvPr id="9" name="14 - Ορθογώνιο"/>
          <p:cNvSpPr>
            <a:spLocks noChangeArrowheads="1"/>
          </p:cNvSpPr>
          <p:nvPr/>
        </p:nvSpPr>
        <p:spPr bwMode="auto">
          <a:xfrm>
            <a:off x="0" y="0"/>
            <a:ext cx="9144000" cy="857250"/>
          </a:xfrm>
          <a:prstGeom prst="rect">
            <a:avLst/>
          </a:prstGeom>
          <a:solidFill>
            <a:schemeClr val="tx2"/>
          </a:solidFill>
          <a:ln w="25400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2400" dirty="0" smtClean="0">
                <a:solidFill>
                  <a:srgbClr val="FFC000"/>
                </a:solidFill>
                <a:latin typeface="+mn-lt"/>
              </a:rPr>
              <a:t>     </a:t>
            </a:r>
            <a:r>
              <a:rPr lang="en-US" sz="2400" dirty="0" err="1" smtClean="0">
                <a:solidFill>
                  <a:srgbClr val="FFC000"/>
                </a:solidFill>
                <a:latin typeface="+mn-lt"/>
              </a:rPr>
              <a:t>Lidar</a:t>
            </a:r>
            <a:r>
              <a:rPr lang="en-US" sz="2400" dirty="0" smtClean="0">
                <a:solidFill>
                  <a:srgbClr val="FFC000"/>
                </a:solidFill>
                <a:latin typeface="+mn-lt"/>
              </a:rPr>
              <a:t> System Components</a:t>
            </a:r>
            <a:endParaRPr lang="el-GR" sz="2400" dirty="0">
              <a:solidFill>
                <a:srgbClr val="FFC000"/>
              </a:solidFill>
              <a:latin typeface="+mn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324600"/>
            <a:ext cx="187166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231" y="2057400"/>
            <a:ext cx="6839858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83127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838200"/>
            <a:ext cx="8915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1400" dirty="0" smtClean="0"/>
          </a:p>
          <a:p>
            <a:pPr algn="just"/>
            <a:r>
              <a:rPr lang="en-US" b="1" dirty="0" smtClean="0">
                <a:solidFill>
                  <a:srgbClr val="0070C0"/>
                </a:solidFill>
              </a:rPr>
              <a:t>Photo-detectors (I)</a:t>
            </a:r>
          </a:p>
          <a:p>
            <a:pPr algn="just"/>
            <a:endParaRPr lang="en-US" sz="1400" dirty="0" smtClean="0"/>
          </a:p>
          <a:p>
            <a:pPr algn="just"/>
            <a:r>
              <a:rPr lang="en-US" sz="2000" b="1" dirty="0" err="1" smtClean="0">
                <a:solidFill>
                  <a:schemeClr val="bg2">
                    <a:lumMod val="50000"/>
                  </a:schemeClr>
                </a:solidFill>
              </a:rPr>
              <a:t>PhotoMultiplier</a:t>
            </a: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</a:rPr>
              <a:t> Tubes (PMTs) - </a:t>
            </a:r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Photocathode</a:t>
            </a:r>
            <a:endParaRPr lang="en-US" sz="1600" dirty="0" smtClean="0"/>
          </a:p>
        </p:txBody>
      </p:sp>
      <p:sp>
        <p:nvSpPr>
          <p:cNvPr id="9" name="14 - Ορθογώνιο"/>
          <p:cNvSpPr>
            <a:spLocks noChangeArrowheads="1"/>
          </p:cNvSpPr>
          <p:nvPr/>
        </p:nvSpPr>
        <p:spPr bwMode="auto">
          <a:xfrm>
            <a:off x="0" y="0"/>
            <a:ext cx="9144000" cy="857250"/>
          </a:xfrm>
          <a:prstGeom prst="rect">
            <a:avLst/>
          </a:prstGeom>
          <a:solidFill>
            <a:schemeClr val="tx2"/>
          </a:solidFill>
          <a:ln w="25400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2400" dirty="0" smtClean="0">
                <a:solidFill>
                  <a:srgbClr val="FFC000"/>
                </a:solidFill>
                <a:latin typeface="+mn-lt"/>
              </a:rPr>
              <a:t>     </a:t>
            </a:r>
            <a:r>
              <a:rPr lang="en-US" sz="2400" dirty="0" err="1" smtClean="0">
                <a:solidFill>
                  <a:srgbClr val="FFC000"/>
                </a:solidFill>
                <a:latin typeface="+mn-lt"/>
              </a:rPr>
              <a:t>Lidar</a:t>
            </a:r>
            <a:r>
              <a:rPr lang="en-US" sz="2400" dirty="0" smtClean="0">
                <a:solidFill>
                  <a:srgbClr val="FFC000"/>
                </a:solidFill>
                <a:latin typeface="+mn-lt"/>
              </a:rPr>
              <a:t> System Components</a:t>
            </a:r>
            <a:endParaRPr lang="el-GR" sz="2400" dirty="0">
              <a:solidFill>
                <a:srgbClr val="FFC000"/>
              </a:solidFill>
              <a:latin typeface="+mn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324600"/>
            <a:ext cx="187166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027464"/>
            <a:ext cx="571500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3434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124200"/>
            <a:ext cx="8382000" cy="356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12" descr="FIG01 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306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Rectangle 15"/>
          <p:cNvSpPr>
            <a:spLocks noChangeArrowheads="1"/>
          </p:cNvSpPr>
          <p:nvPr/>
        </p:nvSpPr>
        <p:spPr bwMode="auto">
          <a:xfrm>
            <a:off x="3132138" y="0"/>
            <a:ext cx="3527425" cy="188913"/>
          </a:xfrm>
          <a:prstGeom prst="rect">
            <a:avLst/>
          </a:prstGeom>
          <a:noFill/>
          <a:ln w="349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703616" y="3918856"/>
            <a:ext cx="7239000" cy="2286000"/>
          </a:xfrm>
          <a:prstGeom prst="rect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 rot="19981000">
            <a:off x="1424123" y="3459977"/>
            <a:ext cx="7315592" cy="523220"/>
          </a:xfrm>
          <a:prstGeom prst="rect">
            <a:avLst/>
          </a:prstGeom>
          <a:solidFill>
            <a:schemeClr val="accent1">
              <a:alpha val="79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chemeClr val="bg2">
                    <a:lumMod val="25000"/>
                  </a:schemeClr>
                </a:solidFill>
              </a:rPr>
              <a:t>Lidars</a:t>
            </a:r>
            <a:r>
              <a:rPr lang="en-US" sz="2800" b="1" dirty="0" smtClean="0">
                <a:solidFill>
                  <a:schemeClr val="bg2">
                    <a:lumMod val="25000"/>
                  </a:schemeClr>
                </a:solidFill>
              </a:rPr>
              <a:t>: from around 260 nm </a:t>
            </a:r>
            <a:r>
              <a:rPr lang="en-US" sz="2800" b="1" dirty="0" smtClean="0">
                <a:solidFill>
                  <a:schemeClr val="bg2">
                    <a:lumMod val="25000"/>
                  </a:schemeClr>
                </a:solidFill>
                <a:sym typeface="Wingdings" pitchFamily="2" charset="2"/>
              </a:rPr>
              <a:t> several microns</a:t>
            </a:r>
            <a:endParaRPr lang="en-US" sz="28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1638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838200"/>
            <a:ext cx="8915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1400" dirty="0" smtClean="0"/>
          </a:p>
          <a:p>
            <a:pPr algn="just"/>
            <a:r>
              <a:rPr lang="en-US" b="1" dirty="0" smtClean="0">
                <a:solidFill>
                  <a:srgbClr val="0070C0"/>
                </a:solidFill>
              </a:rPr>
              <a:t>Photo-detectors (I)</a:t>
            </a:r>
          </a:p>
          <a:p>
            <a:pPr algn="just"/>
            <a:endParaRPr lang="en-US" sz="1400" dirty="0" smtClean="0"/>
          </a:p>
          <a:p>
            <a:pPr algn="just"/>
            <a:r>
              <a:rPr lang="en-US" sz="2000" b="1" dirty="0" err="1" smtClean="0">
                <a:solidFill>
                  <a:schemeClr val="bg2">
                    <a:lumMod val="50000"/>
                  </a:schemeClr>
                </a:solidFill>
              </a:rPr>
              <a:t>PhotoMultiplier</a:t>
            </a: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</a:rPr>
              <a:t> Tubes (PMTs) - </a:t>
            </a:r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Photocathode</a:t>
            </a:r>
            <a:endParaRPr lang="en-US" sz="1600" dirty="0" smtClean="0"/>
          </a:p>
        </p:txBody>
      </p:sp>
      <p:sp>
        <p:nvSpPr>
          <p:cNvPr id="9" name="14 - Ορθογώνιο"/>
          <p:cNvSpPr>
            <a:spLocks noChangeArrowheads="1"/>
          </p:cNvSpPr>
          <p:nvPr/>
        </p:nvSpPr>
        <p:spPr bwMode="auto">
          <a:xfrm>
            <a:off x="0" y="0"/>
            <a:ext cx="9144000" cy="857250"/>
          </a:xfrm>
          <a:prstGeom prst="rect">
            <a:avLst/>
          </a:prstGeom>
          <a:solidFill>
            <a:schemeClr val="tx2"/>
          </a:solidFill>
          <a:ln w="25400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2400" dirty="0" smtClean="0">
                <a:solidFill>
                  <a:srgbClr val="FFC000"/>
                </a:solidFill>
                <a:latin typeface="+mn-lt"/>
              </a:rPr>
              <a:t>     </a:t>
            </a:r>
            <a:r>
              <a:rPr lang="en-US" sz="2400" dirty="0" err="1" smtClean="0">
                <a:solidFill>
                  <a:srgbClr val="FFC000"/>
                </a:solidFill>
                <a:latin typeface="+mn-lt"/>
              </a:rPr>
              <a:t>Lidar</a:t>
            </a:r>
            <a:r>
              <a:rPr lang="en-US" sz="2400" dirty="0" smtClean="0">
                <a:solidFill>
                  <a:srgbClr val="FFC000"/>
                </a:solidFill>
                <a:latin typeface="+mn-lt"/>
              </a:rPr>
              <a:t> System Components</a:t>
            </a:r>
            <a:endParaRPr lang="el-GR" sz="2400" dirty="0">
              <a:solidFill>
                <a:srgbClr val="FFC000"/>
              </a:solidFill>
              <a:latin typeface="+mn-lt"/>
            </a:endParaRPr>
          </a:p>
        </p:txBody>
      </p:sp>
      <p:pic>
        <p:nvPicPr>
          <p:cNvPr id="15362" name="Picture 2" descr="http://www.hamamatsu.com/blobs/1328772140207?ssbinary=tru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929" y="2398032"/>
            <a:ext cx="6753225" cy="4267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70157" y="1964838"/>
            <a:ext cx="3695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Gain: </a:t>
            </a:r>
            <a:r>
              <a:rPr lang="en-US" sz="1600" dirty="0" smtClean="0"/>
              <a:t>1 photon </a:t>
            </a:r>
            <a:r>
              <a:rPr lang="en-US" sz="1600" dirty="0" smtClean="0">
                <a:sym typeface="Wingdings" pitchFamily="2" charset="2"/>
              </a:rPr>
              <a:t> Nr photo-electrons (e</a:t>
            </a:r>
            <a:r>
              <a:rPr lang="en-US" sz="1600" baseline="30000" dirty="0" smtClean="0">
                <a:sym typeface="Wingdings" pitchFamily="2" charset="2"/>
              </a:rPr>
              <a:t>-</a:t>
            </a:r>
            <a:r>
              <a:rPr lang="en-US" sz="1600" dirty="0" smtClean="0">
                <a:sym typeface="Wingdings" pitchFamily="2" charset="2"/>
              </a:rPr>
              <a:t>)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496387" y="1943441"/>
            <a:ext cx="4371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Spectral response: </a:t>
            </a:r>
            <a:r>
              <a:rPr lang="en-US" sz="1600" dirty="0" smtClean="0"/>
              <a:t>1 photon (W) </a:t>
            </a:r>
            <a:r>
              <a:rPr lang="en-US" sz="1600" dirty="0" smtClean="0">
                <a:sym typeface="Wingdings" pitchFamily="2" charset="2"/>
              </a:rPr>
              <a:t> anode (mA)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6400800"/>
            <a:ext cx="187166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95592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838200"/>
            <a:ext cx="8915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1400" dirty="0" smtClean="0"/>
          </a:p>
          <a:p>
            <a:pPr algn="just"/>
            <a:r>
              <a:rPr lang="en-US" b="1" dirty="0" smtClean="0">
                <a:solidFill>
                  <a:srgbClr val="0070C0"/>
                </a:solidFill>
              </a:rPr>
              <a:t>Photo-detectors (I)</a:t>
            </a:r>
          </a:p>
          <a:p>
            <a:pPr algn="just"/>
            <a:endParaRPr lang="en-US" sz="1400" dirty="0" smtClean="0"/>
          </a:p>
          <a:p>
            <a:pPr algn="just"/>
            <a:r>
              <a:rPr lang="en-US" sz="2000" b="1" dirty="0" err="1" smtClean="0">
                <a:solidFill>
                  <a:schemeClr val="bg2">
                    <a:lumMod val="50000"/>
                  </a:schemeClr>
                </a:solidFill>
              </a:rPr>
              <a:t>PhotoMultiplier</a:t>
            </a: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</a:rPr>
              <a:t> Tubes (PMTs) – </a:t>
            </a:r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Spatial uniformity</a:t>
            </a:r>
            <a:endParaRPr lang="en-US" sz="1600" dirty="0" smtClean="0"/>
          </a:p>
        </p:txBody>
      </p:sp>
      <p:sp>
        <p:nvSpPr>
          <p:cNvPr id="9" name="14 - Ορθογώνιο"/>
          <p:cNvSpPr>
            <a:spLocks noChangeArrowheads="1"/>
          </p:cNvSpPr>
          <p:nvPr/>
        </p:nvSpPr>
        <p:spPr bwMode="auto">
          <a:xfrm>
            <a:off x="0" y="0"/>
            <a:ext cx="9144000" cy="857250"/>
          </a:xfrm>
          <a:prstGeom prst="rect">
            <a:avLst/>
          </a:prstGeom>
          <a:solidFill>
            <a:schemeClr val="tx2"/>
          </a:solidFill>
          <a:ln w="25400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2400" dirty="0" smtClean="0">
                <a:solidFill>
                  <a:srgbClr val="FFC000"/>
                </a:solidFill>
                <a:latin typeface="+mn-lt"/>
              </a:rPr>
              <a:t>     </a:t>
            </a:r>
            <a:r>
              <a:rPr lang="en-US" sz="2400" dirty="0" err="1" smtClean="0">
                <a:solidFill>
                  <a:srgbClr val="FFC000"/>
                </a:solidFill>
                <a:latin typeface="+mn-lt"/>
              </a:rPr>
              <a:t>Lidar</a:t>
            </a:r>
            <a:r>
              <a:rPr lang="en-US" sz="2400" dirty="0" smtClean="0">
                <a:solidFill>
                  <a:srgbClr val="FFC000"/>
                </a:solidFill>
                <a:latin typeface="+mn-lt"/>
              </a:rPr>
              <a:t> System Components</a:t>
            </a:r>
            <a:endParaRPr lang="el-GR" sz="2400" dirty="0">
              <a:solidFill>
                <a:srgbClr val="FFC000"/>
              </a:solidFill>
              <a:latin typeface="+mn-lt"/>
            </a:endParaRPr>
          </a:p>
        </p:txBody>
      </p:sp>
      <p:pic>
        <p:nvPicPr>
          <p:cNvPr id="18434" name="Picture 2" descr="http://imagebank.osa.org/getImage.xqy?img=QC5sYXJnZSxhby0zOC0yNC01MTg2LWcwMD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286000"/>
            <a:ext cx="4762500" cy="391477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858000" y="6324600"/>
            <a:ext cx="18345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002060"/>
                </a:solidFill>
              </a:rPr>
              <a:t>Simeonov</a:t>
            </a:r>
            <a:r>
              <a:rPr lang="en-US" sz="1400" dirty="0" smtClean="0">
                <a:solidFill>
                  <a:srgbClr val="002060"/>
                </a:solidFill>
              </a:rPr>
              <a:t>, et al., 1999.</a:t>
            </a:r>
            <a:endParaRPr lang="en-US" sz="1400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63719" y="2362200"/>
            <a:ext cx="34421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Hint: </a:t>
            </a:r>
            <a:r>
              <a:rPr lang="en-US" dirty="0" smtClean="0"/>
              <a:t>Always use doublet lenses in front of the PMTs </a:t>
            </a:r>
          </a:p>
          <a:p>
            <a:r>
              <a:rPr lang="en-US" dirty="0" smtClean="0"/>
              <a:t>to direct the light into a </a:t>
            </a:r>
            <a:r>
              <a:rPr lang="en-US" dirty="0" err="1" smtClean="0"/>
              <a:t>diam</a:t>
            </a:r>
            <a:r>
              <a:rPr lang="en-US" dirty="0" smtClean="0"/>
              <a:t> ~ 3mm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69733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838200"/>
            <a:ext cx="8915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1400" dirty="0" smtClean="0"/>
          </a:p>
          <a:p>
            <a:pPr algn="just"/>
            <a:r>
              <a:rPr lang="en-US" b="1" dirty="0" smtClean="0">
                <a:solidFill>
                  <a:srgbClr val="0070C0"/>
                </a:solidFill>
              </a:rPr>
              <a:t>Photo-detectors (I)</a:t>
            </a:r>
          </a:p>
          <a:p>
            <a:pPr algn="just"/>
            <a:endParaRPr lang="en-US" sz="1400" dirty="0" smtClean="0"/>
          </a:p>
          <a:p>
            <a:pPr algn="just"/>
            <a:r>
              <a:rPr lang="en-US" sz="2000" b="1" dirty="0" err="1" smtClean="0">
                <a:solidFill>
                  <a:schemeClr val="bg2">
                    <a:lumMod val="50000"/>
                  </a:schemeClr>
                </a:solidFill>
              </a:rPr>
              <a:t>PhotoMultiplier</a:t>
            </a: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</a:rPr>
              <a:t> Tubes (PMTs) – </a:t>
            </a:r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Spatial uniformity</a:t>
            </a:r>
            <a:endParaRPr lang="en-US" sz="1600" dirty="0" smtClean="0"/>
          </a:p>
        </p:txBody>
      </p:sp>
      <p:sp>
        <p:nvSpPr>
          <p:cNvPr id="9" name="14 - Ορθογώνιο"/>
          <p:cNvSpPr>
            <a:spLocks noChangeArrowheads="1"/>
          </p:cNvSpPr>
          <p:nvPr/>
        </p:nvSpPr>
        <p:spPr bwMode="auto">
          <a:xfrm>
            <a:off x="0" y="0"/>
            <a:ext cx="9144000" cy="857250"/>
          </a:xfrm>
          <a:prstGeom prst="rect">
            <a:avLst/>
          </a:prstGeom>
          <a:solidFill>
            <a:schemeClr val="tx2"/>
          </a:solidFill>
          <a:ln w="25400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2400" dirty="0" smtClean="0">
                <a:solidFill>
                  <a:srgbClr val="FFC000"/>
                </a:solidFill>
                <a:latin typeface="+mn-lt"/>
              </a:rPr>
              <a:t>     </a:t>
            </a:r>
            <a:r>
              <a:rPr lang="en-US" sz="2400" dirty="0" err="1" smtClean="0">
                <a:solidFill>
                  <a:srgbClr val="FFC000"/>
                </a:solidFill>
                <a:latin typeface="+mn-lt"/>
              </a:rPr>
              <a:t>Lidar</a:t>
            </a:r>
            <a:r>
              <a:rPr lang="en-US" sz="2400" dirty="0" smtClean="0">
                <a:solidFill>
                  <a:srgbClr val="FFC000"/>
                </a:solidFill>
                <a:latin typeface="+mn-lt"/>
              </a:rPr>
              <a:t> System Components</a:t>
            </a:r>
            <a:endParaRPr lang="el-GR" sz="2400" dirty="0">
              <a:solidFill>
                <a:srgbClr val="FFC000"/>
              </a:solidFill>
              <a:latin typeface="+mn-lt"/>
            </a:endParaRPr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133600"/>
            <a:ext cx="7512908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9733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838200"/>
            <a:ext cx="8915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1400" dirty="0" smtClean="0"/>
          </a:p>
          <a:p>
            <a:pPr algn="just"/>
            <a:r>
              <a:rPr lang="en-US" b="1" dirty="0" smtClean="0">
                <a:solidFill>
                  <a:srgbClr val="0070C0"/>
                </a:solidFill>
              </a:rPr>
              <a:t>Photo-detectors (I)</a:t>
            </a:r>
          </a:p>
          <a:p>
            <a:pPr algn="just"/>
            <a:endParaRPr lang="en-US" sz="1400" dirty="0" smtClean="0"/>
          </a:p>
          <a:p>
            <a:pPr algn="just"/>
            <a:r>
              <a:rPr lang="en-US" sz="2000" b="1" dirty="0" err="1" smtClean="0">
                <a:solidFill>
                  <a:schemeClr val="bg2">
                    <a:lumMod val="50000"/>
                  </a:schemeClr>
                </a:solidFill>
              </a:rPr>
              <a:t>PhotoMultiplier</a:t>
            </a: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</a:rPr>
              <a:t> Tubes (PMTs) – </a:t>
            </a:r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Anode collection space</a:t>
            </a:r>
            <a:endParaRPr lang="en-US" sz="1600" dirty="0" smtClean="0"/>
          </a:p>
        </p:txBody>
      </p:sp>
      <p:sp>
        <p:nvSpPr>
          <p:cNvPr id="9" name="14 - Ορθογώνιο"/>
          <p:cNvSpPr>
            <a:spLocks noChangeArrowheads="1"/>
          </p:cNvSpPr>
          <p:nvPr/>
        </p:nvSpPr>
        <p:spPr bwMode="auto">
          <a:xfrm>
            <a:off x="0" y="0"/>
            <a:ext cx="9144000" cy="857250"/>
          </a:xfrm>
          <a:prstGeom prst="rect">
            <a:avLst/>
          </a:prstGeom>
          <a:solidFill>
            <a:schemeClr val="tx2"/>
          </a:solidFill>
          <a:ln w="25400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2400" dirty="0" smtClean="0">
                <a:solidFill>
                  <a:srgbClr val="FFC000"/>
                </a:solidFill>
                <a:latin typeface="+mn-lt"/>
              </a:rPr>
              <a:t>     </a:t>
            </a:r>
            <a:r>
              <a:rPr lang="en-US" sz="2400" dirty="0" err="1" smtClean="0">
                <a:solidFill>
                  <a:srgbClr val="FFC000"/>
                </a:solidFill>
                <a:latin typeface="+mn-lt"/>
              </a:rPr>
              <a:t>Lidar</a:t>
            </a:r>
            <a:r>
              <a:rPr lang="en-US" sz="2400" dirty="0" smtClean="0">
                <a:solidFill>
                  <a:srgbClr val="FFC000"/>
                </a:solidFill>
                <a:latin typeface="+mn-lt"/>
              </a:rPr>
              <a:t> System Components</a:t>
            </a:r>
            <a:endParaRPr lang="el-GR" sz="2400" dirty="0">
              <a:solidFill>
                <a:srgbClr val="FFC000"/>
              </a:solidFill>
              <a:latin typeface="+mn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324600"/>
            <a:ext cx="187166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1000" y="2133600"/>
            <a:ext cx="8761053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anode collection should have a suitable geometry for:</a:t>
            </a:r>
          </a:p>
          <a:p>
            <a:endParaRPr lang="en-US" dirty="0" smtClean="0"/>
          </a:p>
          <a:p>
            <a:pPr>
              <a:buFontTx/>
              <a:buChar char="-"/>
            </a:pPr>
            <a:r>
              <a:rPr lang="en-US" dirty="0" smtClean="0"/>
              <a:t> collecting all secondary electrons emitted by the last dynode</a:t>
            </a:r>
          </a:p>
          <a:p>
            <a:endParaRPr lang="en-US" dirty="0" smtClean="0"/>
          </a:p>
          <a:p>
            <a:pPr>
              <a:buFontTx/>
              <a:buChar char="-"/>
            </a:pPr>
            <a:r>
              <a:rPr lang="en-US" dirty="0" smtClean="0"/>
              <a:t> minimizing space charge effects to ensure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linear response in pulse-mode operation</a:t>
            </a:r>
          </a:p>
          <a:p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Tx/>
              <a:buChar char="-"/>
            </a:pPr>
            <a:r>
              <a:rPr lang="en-US" dirty="0" smtClean="0"/>
              <a:t> matching the anode impedance to the characteristic impedance of the output connection </a:t>
            </a:r>
          </a:p>
          <a:p>
            <a:r>
              <a:rPr lang="en-US" dirty="0" smtClean="0"/>
              <a:t>(</a:t>
            </a:r>
            <a:r>
              <a:rPr lang="en-US" dirty="0" err="1" smtClean="0"/>
              <a:t>e.g</a:t>
            </a:r>
            <a:r>
              <a:rPr lang="en-US" dirty="0" smtClean="0"/>
              <a:t>, signal digitizer).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Anode sensitivity = Cathode sensitivity * PMT Gain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69733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685800"/>
            <a:ext cx="8915400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1400" dirty="0" smtClean="0"/>
          </a:p>
          <a:p>
            <a:pPr algn="just"/>
            <a:r>
              <a:rPr lang="en-US" b="1" dirty="0" smtClean="0">
                <a:solidFill>
                  <a:srgbClr val="0070C0"/>
                </a:solidFill>
              </a:rPr>
              <a:t>Photo-detectors (I)</a:t>
            </a:r>
          </a:p>
          <a:p>
            <a:pPr algn="just"/>
            <a:endParaRPr lang="en-US" sz="1400" dirty="0" smtClean="0"/>
          </a:p>
          <a:p>
            <a:pPr algn="just"/>
            <a:r>
              <a:rPr lang="en-US" sz="2000" b="1" dirty="0" err="1" smtClean="0">
                <a:solidFill>
                  <a:schemeClr val="bg2">
                    <a:lumMod val="50000"/>
                  </a:schemeClr>
                </a:solidFill>
              </a:rPr>
              <a:t>PhotoMultiplier</a:t>
            </a: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</a:rPr>
              <a:t> Tubes (PMTs) – Problems</a:t>
            </a:r>
          </a:p>
          <a:p>
            <a:pPr algn="just"/>
            <a:r>
              <a:rPr lang="en-US" sz="2000" dirty="0" smtClean="0"/>
              <a:t>- </a:t>
            </a:r>
            <a:r>
              <a:rPr lang="en-US" dirty="0" smtClean="0"/>
              <a:t>Never exceed the maximum average DC anode current (&lt; 100 </a:t>
            </a:r>
            <a:r>
              <a:rPr lang="el-GR" dirty="0" err="1" smtClean="0"/>
              <a:t>μΑ</a:t>
            </a:r>
            <a:r>
              <a:rPr lang="el-GR" dirty="0" smtClean="0"/>
              <a:t>, </a:t>
            </a:r>
            <a:r>
              <a:rPr lang="en-US" dirty="0" smtClean="0"/>
              <a:t>or</a:t>
            </a:r>
            <a:r>
              <a:rPr lang="el-GR" dirty="0" smtClean="0"/>
              <a:t> 5</a:t>
            </a:r>
            <a:r>
              <a:rPr lang="en-US" dirty="0" smtClean="0"/>
              <a:t>mV @50</a:t>
            </a:r>
            <a:r>
              <a:rPr lang="el-GR" dirty="0" smtClean="0"/>
              <a:t>Ω </a:t>
            </a:r>
            <a:r>
              <a:rPr lang="en-US" dirty="0" smtClean="0"/>
              <a:t>input </a:t>
            </a:r>
            <a:r>
              <a:rPr lang="en-US" dirty="0" smtClean="0">
                <a:sym typeface="Wingdings" pitchFamily="2" charset="2"/>
              </a:rPr>
              <a:t> Atmospheric background !)</a:t>
            </a:r>
            <a:endParaRPr lang="en-US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 algn="just">
              <a:buFontTx/>
              <a:buChar char="-"/>
            </a:pPr>
            <a:r>
              <a:rPr lang="en-US" dirty="0" smtClean="0"/>
              <a:t> Never exceed the maximum voltage ratings</a:t>
            </a:r>
          </a:p>
          <a:p>
            <a:pPr algn="just">
              <a:buFontTx/>
              <a:buChar char="-"/>
            </a:pPr>
            <a:r>
              <a:rPr lang="en-US" dirty="0" smtClean="0"/>
              <a:t> After pulses (spurious pulses at low signal levels): </a:t>
            </a:r>
          </a:p>
          <a:p>
            <a:pPr algn="just"/>
            <a:r>
              <a:rPr lang="en-US" dirty="0" smtClean="0"/>
              <a:t>Main causes:</a:t>
            </a:r>
          </a:p>
          <a:p>
            <a:pPr algn="just">
              <a:buFontTx/>
              <a:buChar char="-"/>
            </a:pP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Luminous reactions </a:t>
            </a:r>
            <a:r>
              <a:rPr lang="en-US" dirty="0" smtClean="0"/>
              <a:t>(light emitted by the electrodes due to electron bombardment by high level light pulses) </a:t>
            </a:r>
          </a:p>
          <a:p>
            <a:pPr algn="just">
              <a:buFontTx/>
              <a:buChar char="-"/>
            </a:pPr>
            <a:r>
              <a:rPr lang="en-US" dirty="0" smtClean="0"/>
              <a:t> Ionization of residual traces gases</a:t>
            </a:r>
          </a:p>
          <a:p>
            <a:pPr algn="just">
              <a:buFontTx/>
              <a:buChar char="-"/>
            </a:pPr>
            <a:r>
              <a:rPr lang="en-US" dirty="0" smtClean="0"/>
              <a:t> PMT lifetime ~ 1/number of incident photons (N</a:t>
            </a:r>
            <a:r>
              <a:rPr lang="en-US" baseline="-25000" dirty="0" smtClean="0"/>
              <a:t>ip</a:t>
            </a:r>
            <a:r>
              <a:rPr lang="en-US" dirty="0" smtClean="0"/>
              <a:t>)</a:t>
            </a:r>
          </a:p>
          <a:p>
            <a:pPr algn="just">
              <a:buFontTx/>
              <a:buChar char="-"/>
            </a:pPr>
            <a:r>
              <a:rPr lang="en-US" dirty="0" smtClean="0"/>
              <a:t> Change your PMT when its lifetime is exceeded !</a:t>
            </a:r>
          </a:p>
          <a:p>
            <a:pPr algn="just">
              <a:buFontTx/>
              <a:buChar char="-"/>
            </a:pPr>
            <a:r>
              <a:rPr lang="en-US" dirty="0" smtClean="0"/>
              <a:t> Linearity – Non linearity (Nr of electrons collected ~ Nr of incident pulses)</a:t>
            </a:r>
          </a:p>
          <a:p>
            <a:pPr algn="just">
              <a:buFontTx/>
              <a:buChar char="-"/>
            </a:pPr>
            <a:endParaRPr lang="en-US" sz="2000" dirty="0" smtClean="0"/>
          </a:p>
          <a:p>
            <a:pPr algn="just"/>
            <a:endParaRPr lang="en-US" sz="1600" dirty="0" smtClean="0"/>
          </a:p>
        </p:txBody>
      </p:sp>
      <p:sp>
        <p:nvSpPr>
          <p:cNvPr id="9" name="14 - Ορθογώνιο"/>
          <p:cNvSpPr>
            <a:spLocks noChangeArrowheads="1"/>
          </p:cNvSpPr>
          <p:nvPr/>
        </p:nvSpPr>
        <p:spPr bwMode="auto">
          <a:xfrm>
            <a:off x="0" y="0"/>
            <a:ext cx="9144000" cy="857250"/>
          </a:xfrm>
          <a:prstGeom prst="rect">
            <a:avLst/>
          </a:prstGeom>
          <a:solidFill>
            <a:schemeClr val="tx2"/>
          </a:solidFill>
          <a:ln w="25400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2400" dirty="0" smtClean="0">
                <a:solidFill>
                  <a:srgbClr val="FFC000"/>
                </a:solidFill>
                <a:latin typeface="+mn-lt"/>
              </a:rPr>
              <a:t>     </a:t>
            </a:r>
            <a:r>
              <a:rPr lang="en-US" sz="2400" dirty="0" err="1" smtClean="0">
                <a:solidFill>
                  <a:srgbClr val="FFC000"/>
                </a:solidFill>
                <a:latin typeface="+mn-lt"/>
              </a:rPr>
              <a:t>Lidar</a:t>
            </a:r>
            <a:r>
              <a:rPr lang="en-US" sz="2400" dirty="0" smtClean="0">
                <a:solidFill>
                  <a:srgbClr val="FFC000"/>
                </a:solidFill>
                <a:latin typeface="+mn-lt"/>
              </a:rPr>
              <a:t> System Components</a:t>
            </a:r>
            <a:endParaRPr lang="el-GR" sz="2400" dirty="0">
              <a:solidFill>
                <a:srgbClr val="FFC000"/>
              </a:solidFill>
              <a:latin typeface="+mn-lt"/>
            </a:endParaRPr>
          </a:p>
        </p:txBody>
      </p:sp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4800600"/>
            <a:ext cx="3719513" cy="1958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 flipH="1">
            <a:off x="2819400" y="5638800"/>
            <a:ext cx="457200" cy="45720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105400" y="5638800"/>
            <a:ext cx="33262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PMT Linear region (output </a:t>
            </a:r>
            <a:r>
              <a:rPr lang="en-US" dirty="0" err="1" smtClean="0">
                <a:solidFill>
                  <a:srgbClr val="FF0000"/>
                </a:solidFill>
              </a:rPr>
              <a:t>vs</a:t>
            </a:r>
            <a:r>
              <a:rPr lang="en-US" dirty="0" smtClean="0">
                <a:solidFill>
                  <a:srgbClr val="FF0000"/>
                </a:solidFill>
              </a:rPr>
              <a:t> HV, 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with const. light level input)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00600" y="6400800"/>
            <a:ext cx="2162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Kokkalis</a:t>
            </a:r>
            <a:r>
              <a:rPr lang="en-US" sz="1400" dirty="0" smtClean="0"/>
              <a:t>, PhD Thesis (2014)</a:t>
            </a:r>
            <a:endParaRPr lang="en-US" sz="1400" dirty="0"/>
          </a:p>
        </p:txBody>
      </p:sp>
    </p:spTree>
    <p:extLst>
      <p:ext uri="{BB962C8B-B14F-4D97-AF65-F5344CB8AC3E}">
        <p14:creationId xmlns="" xmlns:p14="http://schemas.microsoft.com/office/powerpoint/2010/main" val="143869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838200"/>
            <a:ext cx="8915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1400" dirty="0" smtClean="0"/>
          </a:p>
          <a:p>
            <a:pPr algn="just"/>
            <a:r>
              <a:rPr lang="en-US" b="1" dirty="0" smtClean="0">
                <a:solidFill>
                  <a:srgbClr val="0070C0"/>
                </a:solidFill>
              </a:rPr>
              <a:t>Photo-detectors (I)</a:t>
            </a:r>
          </a:p>
          <a:p>
            <a:pPr algn="just"/>
            <a:endParaRPr lang="en-US" sz="1400" dirty="0" smtClean="0"/>
          </a:p>
          <a:p>
            <a:pPr algn="just"/>
            <a:r>
              <a:rPr lang="en-US" sz="2000" b="1" dirty="0" err="1" smtClean="0">
                <a:solidFill>
                  <a:schemeClr val="bg2">
                    <a:lumMod val="50000"/>
                  </a:schemeClr>
                </a:solidFill>
              </a:rPr>
              <a:t>PhotoMultiplier</a:t>
            </a: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</a:rPr>
              <a:t> Tubes (PMTs) – Photon Counting mode</a:t>
            </a:r>
            <a:endParaRPr lang="en-US" sz="1600" dirty="0" smtClean="0"/>
          </a:p>
        </p:txBody>
      </p:sp>
      <p:sp>
        <p:nvSpPr>
          <p:cNvPr id="9" name="14 - Ορθογώνιο"/>
          <p:cNvSpPr>
            <a:spLocks noChangeArrowheads="1"/>
          </p:cNvSpPr>
          <p:nvPr/>
        </p:nvSpPr>
        <p:spPr bwMode="auto">
          <a:xfrm>
            <a:off x="0" y="0"/>
            <a:ext cx="9144000" cy="857250"/>
          </a:xfrm>
          <a:prstGeom prst="rect">
            <a:avLst/>
          </a:prstGeom>
          <a:solidFill>
            <a:schemeClr val="tx2"/>
          </a:solidFill>
          <a:ln w="25400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2400" dirty="0" smtClean="0">
                <a:solidFill>
                  <a:srgbClr val="FFC000"/>
                </a:solidFill>
                <a:latin typeface="+mn-lt"/>
              </a:rPr>
              <a:t>     </a:t>
            </a:r>
            <a:r>
              <a:rPr lang="en-US" sz="2400" dirty="0" err="1" smtClean="0">
                <a:solidFill>
                  <a:srgbClr val="FFC000"/>
                </a:solidFill>
                <a:latin typeface="+mn-lt"/>
              </a:rPr>
              <a:t>Lidar</a:t>
            </a:r>
            <a:r>
              <a:rPr lang="en-US" sz="2400" dirty="0" smtClean="0">
                <a:solidFill>
                  <a:srgbClr val="FFC000"/>
                </a:solidFill>
                <a:latin typeface="+mn-lt"/>
              </a:rPr>
              <a:t> System Components</a:t>
            </a:r>
            <a:endParaRPr lang="el-GR" sz="2400" dirty="0">
              <a:solidFill>
                <a:srgbClr val="FFC000"/>
              </a:solidFill>
              <a:latin typeface="+mn-lt"/>
            </a:endParaRPr>
          </a:p>
        </p:txBody>
      </p:sp>
      <p:pic>
        <p:nvPicPr>
          <p:cNvPr id="6" name="Picture 5" descr="getImage.xq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5004" y="2133600"/>
            <a:ext cx="3831896" cy="266700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1200164" y="3690256"/>
            <a:ext cx="182880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2" name="Picture 2" descr="https://encrypted-tbn0.gstatic.com/images?q=tbn:ANd9GcQqOv34UNQucfNIVW1BJ7ve29AlWqpFbxOg7XeDbClF6aY4d-r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2367794"/>
            <a:ext cx="3468089" cy="22312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7330554" y="2421961"/>
            <a:ext cx="1600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accent6">
                    <a:lumMod val="50000"/>
                  </a:schemeClr>
                </a:solidFill>
              </a:rPr>
              <a:t>Pulse pileup effect</a:t>
            </a:r>
          </a:p>
          <a:p>
            <a:endParaRPr lang="en-US" sz="1400" dirty="0" smtClean="0"/>
          </a:p>
          <a:p>
            <a:r>
              <a:rPr lang="en-US" sz="1400" b="1" dirty="0" smtClean="0"/>
              <a:t>A: </a:t>
            </a:r>
            <a:r>
              <a:rPr lang="en-US" sz="1400" dirty="0" smtClean="0"/>
              <a:t>Count loss from pulse pileup</a:t>
            </a:r>
          </a:p>
          <a:p>
            <a:endParaRPr lang="en-US" sz="1400" dirty="0" smtClean="0"/>
          </a:p>
          <a:p>
            <a:endParaRPr lang="en-US" sz="1400" dirty="0" smtClean="0"/>
          </a:p>
          <a:p>
            <a:r>
              <a:rPr lang="en-US" sz="1400" b="1" dirty="0" smtClean="0"/>
              <a:t>B: </a:t>
            </a:r>
            <a:r>
              <a:rPr lang="en-US" sz="1400" dirty="0" smtClean="0"/>
              <a:t>Count gain from pulse pileup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6347345" y="4800600"/>
            <a:ext cx="17833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Donovan et al. (1993)</a:t>
            </a:r>
            <a:endParaRPr lang="en-US" sz="1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99974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838200"/>
            <a:ext cx="8915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1400" dirty="0" smtClean="0"/>
          </a:p>
          <a:p>
            <a:pPr algn="just"/>
            <a:r>
              <a:rPr lang="en-US" b="1" dirty="0" smtClean="0">
                <a:solidFill>
                  <a:srgbClr val="0070C0"/>
                </a:solidFill>
              </a:rPr>
              <a:t>Photo-detectors (I)</a:t>
            </a:r>
          </a:p>
          <a:p>
            <a:pPr algn="just"/>
            <a:endParaRPr lang="en-US" sz="1400" dirty="0" smtClean="0"/>
          </a:p>
          <a:p>
            <a:pPr algn="just"/>
            <a:r>
              <a:rPr lang="en-US" sz="2000" b="1" dirty="0" err="1" smtClean="0">
                <a:solidFill>
                  <a:schemeClr val="bg2">
                    <a:lumMod val="50000"/>
                  </a:schemeClr>
                </a:solidFill>
              </a:rPr>
              <a:t>PhotoMultiplier</a:t>
            </a: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</a:rPr>
              <a:t> Tubes (PMTs) – Photon Counting mode</a:t>
            </a:r>
            <a:endParaRPr lang="en-US" sz="1600" dirty="0" smtClean="0"/>
          </a:p>
        </p:txBody>
      </p:sp>
      <p:sp>
        <p:nvSpPr>
          <p:cNvPr id="9" name="14 - Ορθογώνιο"/>
          <p:cNvSpPr>
            <a:spLocks noChangeArrowheads="1"/>
          </p:cNvSpPr>
          <p:nvPr/>
        </p:nvSpPr>
        <p:spPr bwMode="auto">
          <a:xfrm>
            <a:off x="0" y="0"/>
            <a:ext cx="9144000" cy="857250"/>
          </a:xfrm>
          <a:prstGeom prst="rect">
            <a:avLst/>
          </a:prstGeom>
          <a:solidFill>
            <a:schemeClr val="tx2"/>
          </a:solidFill>
          <a:ln w="25400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2400" dirty="0" smtClean="0">
                <a:solidFill>
                  <a:srgbClr val="FFC000"/>
                </a:solidFill>
                <a:latin typeface="+mn-lt"/>
              </a:rPr>
              <a:t>     </a:t>
            </a:r>
            <a:r>
              <a:rPr lang="en-US" sz="2400" dirty="0" err="1" smtClean="0">
                <a:solidFill>
                  <a:srgbClr val="FFC000"/>
                </a:solidFill>
                <a:latin typeface="+mn-lt"/>
              </a:rPr>
              <a:t>Lidar</a:t>
            </a:r>
            <a:r>
              <a:rPr lang="en-US" sz="2400" dirty="0" smtClean="0">
                <a:solidFill>
                  <a:srgbClr val="FFC000"/>
                </a:solidFill>
                <a:latin typeface="+mn-lt"/>
              </a:rPr>
              <a:t> System Components</a:t>
            </a:r>
            <a:endParaRPr lang="el-GR" sz="2400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2018356"/>
            <a:ext cx="8658396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Photon counting regime: </a:t>
            </a:r>
          </a:p>
          <a:p>
            <a:endParaRPr lang="en-US" sz="1000" dirty="0" smtClean="0"/>
          </a:p>
          <a:p>
            <a:r>
              <a:rPr lang="en-US" b="1" dirty="0" smtClean="0">
                <a:solidFill>
                  <a:srgbClr val="002060"/>
                </a:solidFill>
              </a:rPr>
              <a:t>Low light level</a:t>
            </a:r>
            <a:r>
              <a:rPr lang="en-US" dirty="0" smtClean="0"/>
              <a:t>: PMT responses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linearly </a:t>
            </a:r>
            <a:r>
              <a:rPr lang="en-US" dirty="0" smtClean="0"/>
              <a:t>(the output signal is proportional to the incident </a:t>
            </a:r>
          </a:p>
          <a:p>
            <a:r>
              <a:rPr lang="en-US" dirty="0" smtClean="0"/>
              <a:t>light intensity),</a:t>
            </a:r>
          </a:p>
          <a:p>
            <a:endParaRPr lang="en-US" sz="1000" b="1" dirty="0" smtClean="0">
              <a:solidFill>
                <a:srgbClr val="002060"/>
              </a:solidFill>
            </a:endParaRPr>
          </a:p>
          <a:p>
            <a:r>
              <a:rPr lang="en-US" b="1" dirty="0" smtClean="0">
                <a:solidFill>
                  <a:srgbClr val="002060"/>
                </a:solidFill>
              </a:rPr>
              <a:t>High light level</a:t>
            </a:r>
            <a:r>
              <a:rPr lang="en-US" dirty="0" smtClean="0"/>
              <a:t>: PMT responses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NON-linearly</a:t>
            </a:r>
            <a:r>
              <a:rPr lang="en-US" dirty="0" smtClean="0"/>
              <a:t> (the output signal is NOT proportional to the</a:t>
            </a:r>
          </a:p>
          <a:p>
            <a:r>
              <a:rPr lang="en-US" dirty="0" smtClean="0"/>
              <a:t>Incident light intensity) </a:t>
            </a:r>
            <a:r>
              <a:rPr lang="en-US" dirty="0" smtClean="0">
                <a:sym typeface="Wingdings" pitchFamily="2" charset="2"/>
              </a:rPr>
              <a:t> overlapping of light pulses (pulse pileup effect)</a:t>
            </a:r>
            <a:endParaRPr lang="en-US" dirty="0"/>
          </a:p>
        </p:txBody>
      </p:sp>
      <p:pic>
        <p:nvPicPr>
          <p:cNvPr id="6" name="Picture 4" descr="PMT1"/>
          <p:cNvPicPr>
            <a:picLocks noChangeAspect="1" noChangeArrowheads="1"/>
          </p:cNvPicPr>
          <p:nvPr/>
        </p:nvPicPr>
        <p:blipFill>
          <a:blip r:embed="rId2" cstate="print"/>
          <a:srcRect l="-2646" t="2827"/>
          <a:stretch>
            <a:fillRect/>
          </a:stretch>
        </p:blipFill>
        <p:spPr bwMode="auto">
          <a:xfrm>
            <a:off x="2743200" y="3962400"/>
            <a:ext cx="2955925" cy="2618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638800" y="4495800"/>
            <a:ext cx="140762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High light level</a:t>
            </a:r>
          </a:p>
          <a:p>
            <a:endParaRPr lang="en-US" sz="16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en-US" sz="16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en-US" sz="16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en-US" sz="16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Low light level</a:t>
            </a:r>
            <a:endParaRPr lang="en-US" sz="1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324600"/>
            <a:ext cx="187166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999974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990600"/>
            <a:ext cx="8915400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>
                <a:solidFill>
                  <a:srgbClr val="0070C0"/>
                </a:solidFill>
              </a:rPr>
              <a:t>Photo-detectors (II)</a:t>
            </a:r>
          </a:p>
          <a:p>
            <a:pPr algn="just"/>
            <a:endParaRPr lang="en-US" sz="500" dirty="0" smtClean="0"/>
          </a:p>
          <a:p>
            <a:pPr algn="just"/>
            <a:r>
              <a:rPr lang="en-US" sz="2000" b="1" dirty="0" err="1" smtClean="0">
                <a:solidFill>
                  <a:schemeClr val="bg2">
                    <a:lumMod val="50000"/>
                  </a:schemeClr>
                </a:solidFill>
              </a:rPr>
              <a:t>Avalanch</a:t>
            </a: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bg2">
                    <a:lumMod val="50000"/>
                  </a:schemeClr>
                </a:solidFill>
              </a:rPr>
              <a:t>PhotoDiodes</a:t>
            </a: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</a:rPr>
              <a:t> (APDs) </a:t>
            </a:r>
            <a:endParaRPr lang="en-US" sz="1600" dirty="0" smtClean="0"/>
          </a:p>
        </p:txBody>
      </p:sp>
      <p:sp>
        <p:nvSpPr>
          <p:cNvPr id="9" name="14 - Ορθογώνιο"/>
          <p:cNvSpPr>
            <a:spLocks noChangeArrowheads="1"/>
          </p:cNvSpPr>
          <p:nvPr/>
        </p:nvSpPr>
        <p:spPr bwMode="auto">
          <a:xfrm>
            <a:off x="0" y="0"/>
            <a:ext cx="9144000" cy="857250"/>
          </a:xfrm>
          <a:prstGeom prst="rect">
            <a:avLst/>
          </a:prstGeom>
          <a:solidFill>
            <a:schemeClr val="tx2"/>
          </a:solidFill>
          <a:ln w="25400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2400" dirty="0" smtClean="0">
                <a:solidFill>
                  <a:srgbClr val="FFC000"/>
                </a:solidFill>
                <a:latin typeface="+mn-lt"/>
              </a:rPr>
              <a:t>     </a:t>
            </a:r>
            <a:r>
              <a:rPr lang="en-US" sz="2400" dirty="0" err="1" smtClean="0">
                <a:solidFill>
                  <a:srgbClr val="FFC000"/>
                </a:solidFill>
                <a:latin typeface="+mn-lt"/>
              </a:rPr>
              <a:t>Lidar</a:t>
            </a:r>
            <a:r>
              <a:rPr lang="en-US" sz="2400" dirty="0" smtClean="0">
                <a:solidFill>
                  <a:srgbClr val="FFC000"/>
                </a:solidFill>
                <a:latin typeface="+mn-lt"/>
              </a:rPr>
              <a:t> System Components</a:t>
            </a:r>
            <a:endParaRPr lang="el-GR" sz="2400" dirty="0">
              <a:solidFill>
                <a:srgbClr val="FFC000"/>
              </a:solidFill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044" y="930727"/>
            <a:ext cx="3333750" cy="16278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057" y="2203247"/>
            <a:ext cx="2542037" cy="24953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444" y="2686271"/>
            <a:ext cx="3272031" cy="415245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926687" y="4126870"/>
            <a:ext cx="8178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</a:rPr>
              <a:t>Absorption</a:t>
            </a:r>
            <a:endParaRPr lang="en-US" sz="11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7209055" y="4895552"/>
            <a:ext cx="126558" cy="885825"/>
          </a:xfrm>
          <a:custGeom>
            <a:avLst/>
            <a:gdLst>
              <a:gd name="connsiteX0" fmla="*/ 66675 w 126558"/>
              <a:gd name="connsiteY0" fmla="*/ 885825 h 885825"/>
              <a:gd name="connsiteX1" fmla="*/ 76200 w 126558"/>
              <a:gd name="connsiteY1" fmla="*/ 790575 h 885825"/>
              <a:gd name="connsiteX2" fmla="*/ 104775 w 126558"/>
              <a:gd name="connsiteY2" fmla="*/ 762000 h 885825"/>
              <a:gd name="connsiteX3" fmla="*/ 123825 w 126558"/>
              <a:gd name="connsiteY3" fmla="*/ 733425 h 885825"/>
              <a:gd name="connsiteX4" fmla="*/ 114300 w 126558"/>
              <a:gd name="connsiteY4" fmla="*/ 704850 h 885825"/>
              <a:gd name="connsiteX5" fmla="*/ 47625 w 126558"/>
              <a:gd name="connsiteY5" fmla="*/ 657225 h 885825"/>
              <a:gd name="connsiteX6" fmla="*/ 38100 w 126558"/>
              <a:gd name="connsiteY6" fmla="*/ 628650 h 885825"/>
              <a:gd name="connsiteX7" fmla="*/ 9525 w 126558"/>
              <a:gd name="connsiteY7" fmla="*/ 609600 h 885825"/>
              <a:gd name="connsiteX8" fmla="*/ 19050 w 126558"/>
              <a:gd name="connsiteY8" fmla="*/ 581025 h 885825"/>
              <a:gd name="connsiteX9" fmla="*/ 76200 w 126558"/>
              <a:gd name="connsiteY9" fmla="*/ 523875 h 885825"/>
              <a:gd name="connsiteX10" fmla="*/ 95250 w 126558"/>
              <a:gd name="connsiteY10" fmla="*/ 495300 h 885825"/>
              <a:gd name="connsiteX11" fmla="*/ 114300 w 126558"/>
              <a:gd name="connsiteY11" fmla="*/ 438150 h 885825"/>
              <a:gd name="connsiteX12" fmla="*/ 28575 w 126558"/>
              <a:gd name="connsiteY12" fmla="*/ 361950 h 885825"/>
              <a:gd name="connsiteX13" fmla="*/ 9525 w 126558"/>
              <a:gd name="connsiteY13" fmla="*/ 333375 h 885825"/>
              <a:gd name="connsiteX14" fmla="*/ 0 w 126558"/>
              <a:gd name="connsiteY14" fmla="*/ 304800 h 885825"/>
              <a:gd name="connsiteX15" fmla="*/ 47625 w 126558"/>
              <a:gd name="connsiteY15" fmla="*/ 228600 h 885825"/>
              <a:gd name="connsiteX16" fmla="*/ 95250 w 126558"/>
              <a:gd name="connsiteY16" fmla="*/ 180975 h 885825"/>
              <a:gd name="connsiteX17" fmla="*/ 104775 w 126558"/>
              <a:gd name="connsiteY17" fmla="*/ 152400 h 885825"/>
              <a:gd name="connsiteX18" fmla="*/ 114300 w 126558"/>
              <a:gd name="connsiteY18" fmla="*/ 85725 h 885825"/>
              <a:gd name="connsiteX19" fmla="*/ 57150 w 126558"/>
              <a:gd name="connsiteY19" fmla="*/ 28575 h 885825"/>
              <a:gd name="connsiteX20" fmla="*/ 38100 w 126558"/>
              <a:gd name="connsiteY20" fmla="*/ 0 h 88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6558" h="885825">
                <a:moveTo>
                  <a:pt x="66675" y="885825"/>
                </a:moveTo>
                <a:cubicBezTo>
                  <a:pt x="69850" y="854075"/>
                  <a:pt x="66816" y="821072"/>
                  <a:pt x="76200" y="790575"/>
                </a:cubicBezTo>
                <a:cubicBezTo>
                  <a:pt x="80161" y="777700"/>
                  <a:pt x="96151" y="772348"/>
                  <a:pt x="104775" y="762000"/>
                </a:cubicBezTo>
                <a:cubicBezTo>
                  <a:pt x="112104" y="753206"/>
                  <a:pt x="117475" y="742950"/>
                  <a:pt x="123825" y="733425"/>
                </a:cubicBezTo>
                <a:cubicBezTo>
                  <a:pt x="120650" y="723900"/>
                  <a:pt x="120728" y="712563"/>
                  <a:pt x="114300" y="704850"/>
                </a:cubicBezTo>
                <a:cubicBezTo>
                  <a:pt x="106916" y="695989"/>
                  <a:pt x="60655" y="665912"/>
                  <a:pt x="47625" y="657225"/>
                </a:cubicBezTo>
                <a:cubicBezTo>
                  <a:pt x="44450" y="647700"/>
                  <a:pt x="44372" y="636490"/>
                  <a:pt x="38100" y="628650"/>
                </a:cubicBezTo>
                <a:cubicBezTo>
                  <a:pt x="30949" y="619711"/>
                  <a:pt x="13777" y="620229"/>
                  <a:pt x="9525" y="609600"/>
                </a:cubicBezTo>
                <a:cubicBezTo>
                  <a:pt x="5796" y="600278"/>
                  <a:pt x="12886" y="588950"/>
                  <a:pt x="19050" y="581025"/>
                </a:cubicBezTo>
                <a:cubicBezTo>
                  <a:pt x="35590" y="559759"/>
                  <a:pt x="61256" y="546291"/>
                  <a:pt x="76200" y="523875"/>
                </a:cubicBezTo>
                <a:cubicBezTo>
                  <a:pt x="82550" y="514350"/>
                  <a:pt x="90601" y="505761"/>
                  <a:pt x="95250" y="495300"/>
                </a:cubicBezTo>
                <a:cubicBezTo>
                  <a:pt x="103405" y="476950"/>
                  <a:pt x="114300" y="438150"/>
                  <a:pt x="114300" y="438150"/>
                </a:cubicBezTo>
                <a:cubicBezTo>
                  <a:pt x="79943" y="415245"/>
                  <a:pt x="54673" y="401097"/>
                  <a:pt x="28575" y="361950"/>
                </a:cubicBezTo>
                <a:cubicBezTo>
                  <a:pt x="22225" y="352425"/>
                  <a:pt x="14645" y="343614"/>
                  <a:pt x="9525" y="333375"/>
                </a:cubicBezTo>
                <a:cubicBezTo>
                  <a:pt x="5035" y="324395"/>
                  <a:pt x="3175" y="314325"/>
                  <a:pt x="0" y="304800"/>
                </a:cubicBezTo>
                <a:cubicBezTo>
                  <a:pt x="15911" y="241154"/>
                  <a:pt x="-2517" y="287099"/>
                  <a:pt x="47625" y="228600"/>
                </a:cubicBezTo>
                <a:cubicBezTo>
                  <a:pt x="89958" y="179211"/>
                  <a:pt x="40217" y="217664"/>
                  <a:pt x="95250" y="180975"/>
                </a:cubicBezTo>
                <a:cubicBezTo>
                  <a:pt x="98425" y="171450"/>
                  <a:pt x="100285" y="161380"/>
                  <a:pt x="104775" y="152400"/>
                </a:cubicBezTo>
                <a:cubicBezTo>
                  <a:pt x="119181" y="123587"/>
                  <a:pt x="140215" y="122747"/>
                  <a:pt x="114300" y="85725"/>
                </a:cubicBezTo>
                <a:cubicBezTo>
                  <a:pt x="98850" y="63654"/>
                  <a:pt x="72094" y="50991"/>
                  <a:pt x="57150" y="28575"/>
                </a:cubicBezTo>
                <a:lnTo>
                  <a:pt x="38100" y="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7092020" y="4679305"/>
            <a:ext cx="163289" cy="2501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945962" y="5338464"/>
            <a:ext cx="65274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Photons</a:t>
            </a:r>
            <a:endParaRPr lang="en-US" sz="1100" dirty="0"/>
          </a:p>
        </p:txBody>
      </p:sp>
      <p:sp>
        <p:nvSpPr>
          <p:cNvPr id="18" name="Rectangle 17"/>
          <p:cNvSpPr/>
          <p:nvPr/>
        </p:nvSpPr>
        <p:spPr>
          <a:xfrm>
            <a:off x="6163192" y="6596390"/>
            <a:ext cx="351420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solidFill>
                  <a:schemeClr val="accent6">
                    <a:lumMod val="50000"/>
                  </a:schemeClr>
                </a:solidFill>
              </a:rPr>
              <a:t>www.wikiwand.com/de/Avalanche-Photodiode</a:t>
            </a:r>
            <a:endParaRPr lang="en-US" sz="11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35679" y="1898634"/>
            <a:ext cx="2555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Reverse bias electric field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540569" y="2566419"/>
            <a:ext cx="11721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accent6">
                    <a:lumMod val="75000"/>
                  </a:schemeClr>
                </a:solidFill>
              </a:rPr>
              <a:t>Avalanche</a:t>
            </a:r>
            <a:r>
              <a:rPr lang="en-US" sz="1100" dirty="0" smtClean="0"/>
              <a:t> </a:t>
            </a:r>
            <a:r>
              <a:rPr lang="en-US" sz="11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region</a:t>
            </a:r>
            <a:endParaRPr lang="en-US" sz="11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4972050" y="4524375"/>
            <a:ext cx="299974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75" y="4821651"/>
            <a:ext cx="4194175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964660" y="6457890"/>
            <a:ext cx="13197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Marcu</a:t>
            </a:r>
            <a:r>
              <a:rPr lang="en-US" sz="1200" dirty="0" smtClean="0"/>
              <a:t> et al., 2014</a:t>
            </a:r>
            <a:endParaRPr lang="en-US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4807269" y="4509127"/>
            <a:ext cx="68640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Depleted</a:t>
            </a:r>
          </a:p>
          <a:p>
            <a:pPr algn="ctr"/>
            <a:r>
              <a:rPr lang="en-US" sz="1050" dirty="0" smtClean="0"/>
              <a:t>region</a:t>
            </a:r>
            <a:endParaRPr lang="en-US" sz="1050" dirty="0"/>
          </a:p>
        </p:txBody>
      </p:sp>
      <p:sp>
        <p:nvSpPr>
          <p:cNvPr id="12" name="TextBox 11"/>
          <p:cNvSpPr txBox="1"/>
          <p:nvPr/>
        </p:nvSpPr>
        <p:spPr>
          <a:xfrm>
            <a:off x="123825" y="1864181"/>
            <a:ext cx="32004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1) Incident photons are </a:t>
            </a:r>
            <a:r>
              <a:rPr lang="en-US" sz="1400" b="1" dirty="0" smtClean="0">
                <a:solidFill>
                  <a:schemeClr val="accent6">
                    <a:lumMod val="50000"/>
                  </a:schemeClr>
                </a:solidFill>
              </a:rPr>
              <a:t>absorbed </a:t>
            </a:r>
          </a:p>
          <a:p>
            <a:pPr marL="342900" indent="-342900">
              <a:buAutoNum type="arabicParenR"/>
            </a:pPr>
            <a:endParaRPr lang="en-US" sz="1400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2) Electrons and holes are produced </a:t>
            </a:r>
          </a:p>
          <a:p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(p</a:t>
            </a:r>
            <a:r>
              <a:rPr lang="en-US" sz="1400" baseline="30000" dirty="0" smtClean="0">
                <a:solidFill>
                  <a:schemeClr val="accent6">
                    <a:lumMod val="50000"/>
                  </a:schemeClr>
                </a:solidFill>
              </a:rPr>
              <a:t>-</a:t>
            </a: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 region)</a:t>
            </a:r>
          </a:p>
          <a:p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3) Electrons are accelerated (in the absorption region), thanks to E(x),</a:t>
            </a:r>
          </a:p>
          <a:p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collide with valence e</a:t>
            </a:r>
            <a:r>
              <a:rPr lang="en-US" sz="1400" baseline="30000" dirty="0" smtClean="0">
                <a:solidFill>
                  <a:schemeClr val="accent6">
                    <a:lumMod val="50000"/>
                  </a:schemeClr>
                </a:solidFill>
              </a:rPr>
              <a:t>-</a:t>
            </a: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 and, thus, produce free electrons (p region)</a:t>
            </a:r>
          </a:p>
          <a:p>
            <a:endParaRPr lang="en-US" sz="1400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4) Electrons are accelerated, in the avalanche region, thanks to E(x) [100 kV/cm) , and produce secondary e</a:t>
            </a:r>
            <a:r>
              <a:rPr lang="en-US" sz="1400" baseline="30000" dirty="0" smtClean="0">
                <a:solidFill>
                  <a:schemeClr val="accent6">
                    <a:lumMod val="50000"/>
                  </a:schemeClr>
                </a:solidFill>
              </a:rPr>
              <a:t>-</a:t>
            </a: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 (depleted region) through impact ionization.</a:t>
            </a:r>
            <a:endParaRPr lang="en-US" sz="1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348535" y="3657600"/>
            <a:ext cx="396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accent6">
                    <a:lumMod val="75000"/>
                  </a:schemeClr>
                </a:solidFill>
              </a:rPr>
              <a:t>e</a:t>
            </a:r>
            <a:r>
              <a:rPr lang="en-US" sz="1100" baseline="30000" dirty="0" smtClean="0">
                <a:solidFill>
                  <a:schemeClr val="accent6">
                    <a:lumMod val="75000"/>
                  </a:schemeClr>
                </a:solidFill>
              </a:rPr>
              <a:t>- </a:t>
            </a:r>
            <a:r>
              <a:rPr lang="en-US" sz="1100" baseline="30000" dirty="0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</a:t>
            </a:r>
            <a:endParaRPr lang="en-US" sz="1100" baseline="300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0380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838200"/>
            <a:ext cx="8915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1400" dirty="0" smtClean="0"/>
          </a:p>
          <a:p>
            <a:pPr algn="just"/>
            <a:r>
              <a:rPr lang="en-US" b="1" dirty="0" smtClean="0">
                <a:solidFill>
                  <a:srgbClr val="0070C0"/>
                </a:solidFill>
              </a:rPr>
              <a:t>Photo-detectors (II)</a:t>
            </a:r>
          </a:p>
          <a:p>
            <a:pPr algn="just"/>
            <a:endParaRPr lang="en-US" sz="1400" dirty="0" smtClean="0"/>
          </a:p>
          <a:p>
            <a:pPr algn="just"/>
            <a:r>
              <a:rPr lang="en-US" sz="2000" b="1" dirty="0" err="1" smtClean="0">
                <a:solidFill>
                  <a:schemeClr val="bg2">
                    <a:lumMod val="50000"/>
                  </a:schemeClr>
                </a:solidFill>
              </a:rPr>
              <a:t>Avalanch</a:t>
            </a: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bg2">
                    <a:lumMod val="50000"/>
                  </a:schemeClr>
                </a:solidFill>
              </a:rPr>
              <a:t>PhotoDiodes</a:t>
            </a: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</a:rPr>
              <a:t> (APDs) </a:t>
            </a:r>
            <a:endParaRPr lang="en-US" sz="1600" dirty="0" smtClean="0"/>
          </a:p>
        </p:txBody>
      </p:sp>
      <p:sp>
        <p:nvSpPr>
          <p:cNvPr id="9" name="14 - Ορθογώνιο"/>
          <p:cNvSpPr>
            <a:spLocks noChangeArrowheads="1"/>
          </p:cNvSpPr>
          <p:nvPr/>
        </p:nvSpPr>
        <p:spPr bwMode="auto">
          <a:xfrm>
            <a:off x="0" y="0"/>
            <a:ext cx="9144000" cy="857250"/>
          </a:xfrm>
          <a:prstGeom prst="rect">
            <a:avLst/>
          </a:prstGeom>
          <a:solidFill>
            <a:schemeClr val="tx2"/>
          </a:solidFill>
          <a:ln w="25400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2400" dirty="0" smtClean="0">
                <a:solidFill>
                  <a:srgbClr val="FFC000"/>
                </a:solidFill>
                <a:latin typeface="+mn-lt"/>
              </a:rPr>
              <a:t>     </a:t>
            </a:r>
            <a:r>
              <a:rPr lang="en-US" sz="2400" dirty="0" err="1" smtClean="0">
                <a:solidFill>
                  <a:srgbClr val="FFC000"/>
                </a:solidFill>
                <a:latin typeface="+mn-lt"/>
              </a:rPr>
              <a:t>Lidar</a:t>
            </a:r>
            <a:r>
              <a:rPr lang="en-US" sz="2400" dirty="0" smtClean="0">
                <a:solidFill>
                  <a:srgbClr val="FFC000"/>
                </a:solidFill>
                <a:latin typeface="+mn-lt"/>
              </a:rPr>
              <a:t> System Components</a:t>
            </a:r>
            <a:endParaRPr lang="el-GR" sz="2400" dirty="0">
              <a:solidFill>
                <a:srgbClr val="FFC000"/>
              </a:solidFill>
              <a:latin typeface="+mn-lt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324600"/>
            <a:ext cx="187166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APD110C and APD130C Responsivit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644259"/>
            <a:ext cx="5867400" cy="37033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124200" y="2209800"/>
            <a:ext cx="4371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Spectral response: </a:t>
            </a:r>
            <a:r>
              <a:rPr lang="en-US" sz="1600" dirty="0" smtClean="0"/>
              <a:t>1 photon (W) </a:t>
            </a:r>
            <a:r>
              <a:rPr lang="en-US" sz="1600" dirty="0" smtClean="0">
                <a:sym typeface="Wingdings" pitchFamily="2" charset="2"/>
              </a:rPr>
              <a:t> anode (A)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7040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838200"/>
            <a:ext cx="8915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1400" dirty="0" smtClean="0"/>
          </a:p>
          <a:p>
            <a:pPr algn="just"/>
            <a:r>
              <a:rPr lang="en-US" b="1" dirty="0" smtClean="0">
                <a:solidFill>
                  <a:srgbClr val="0070C0"/>
                </a:solidFill>
              </a:rPr>
              <a:t>Photo-detectors (I-II)</a:t>
            </a:r>
          </a:p>
          <a:p>
            <a:pPr algn="just"/>
            <a:endParaRPr lang="en-US" sz="1400" dirty="0" smtClean="0"/>
          </a:p>
          <a:p>
            <a:pPr algn="just"/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</a:rPr>
              <a:t>PMTs - APDs– Anode dark current</a:t>
            </a:r>
            <a:endParaRPr lang="en-US" sz="1600" dirty="0" smtClean="0"/>
          </a:p>
        </p:txBody>
      </p:sp>
      <p:sp>
        <p:nvSpPr>
          <p:cNvPr id="9" name="14 - Ορθογώνιο"/>
          <p:cNvSpPr>
            <a:spLocks noChangeArrowheads="1"/>
          </p:cNvSpPr>
          <p:nvPr/>
        </p:nvSpPr>
        <p:spPr bwMode="auto">
          <a:xfrm>
            <a:off x="0" y="0"/>
            <a:ext cx="9144000" cy="857250"/>
          </a:xfrm>
          <a:prstGeom prst="rect">
            <a:avLst/>
          </a:prstGeom>
          <a:solidFill>
            <a:schemeClr val="tx2"/>
          </a:solidFill>
          <a:ln w="25400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2400" dirty="0" smtClean="0">
                <a:solidFill>
                  <a:srgbClr val="FFC000"/>
                </a:solidFill>
                <a:latin typeface="+mn-lt"/>
              </a:rPr>
              <a:t>     </a:t>
            </a:r>
            <a:r>
              <a:rPr lang="en-US" sz="2400" dirty="0" err="1" smtClean="0">
                <a:solidFill>
                  <a:srgbClr val="FFC000"/>
                </a:solidFill>
                <a:latin typeface="+mn-lt"/>
              </a:rPr>
              <a:t>Lidar</a:t>
            </a:r>
            <a:r>
              <a:rPr lang="en-US" sz="2400" dirty="0" smtClean="0">
                <a:solidFill>
                  <a:srgbClr val="FFC000"/>
                </a:solidFill>
                <a:latin typeface="+mn-lt"/>
              </a:rPr>
              <a:t> System Components</a:t>
            </a:r>
            <a:endParaRPr lang="el-GR" sz="2400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2133600"/>
            <a:ext cx="80711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Anode dark current </a:t>
            </a:r>
            <a:r>
              <a:rPr lang="en-US" dirty="0" smtClean="0"/>
              <a:t>(in total darkness the PMT still produces a small output current)</a:t>
            </a:r>
          </a:p>
          <a:p>
            <a:endParaRPr lang="en-US" dirty="0" smtClean="0"/>
          </a:p>
          <a:p>
            <a:pPr>
              <a:buFontTx/>
              <a:buChar char="-"/>
            </a:pPr>
            <a:r>
              <a:rPr lang="en-US" dirty="0" smtClean="0"/>
              <a:t> </a:t>
            </a:r>
            <a:r>
              <a:rPr lang="en-US" dirty="0" err="1" smtClean="0"/>
              <a:t>Ohmic</a:t>
            </a:r>
            <a:r>
              <a:rPr lang="en-US" dirty="0" smtClean="0"/>
              <a:t> leakage currents (leakage currents between electrodes and the glass)</a:t>
            </a:r>
          </a:p>
          <a:p>
            <a:pPr>
              <a:buFontTx/>
              <a:buChar char="-"/>
            </a:pPr>
            <a:r>
              <a:rPr lang="en-US" dirty="0" smtClean="0"/>
              <a:t> Thermionic current (thermionic emission of electrons from the photocathode)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099" y="3415692"/>
            <a:ext cx="4829533" cy="3373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3467542"/>
            <a:ext cx="4572000" cy="319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36531" y="3434742"/>
            <a:ext cx="1772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NTUA, EOLE data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2421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  <a:alpha val="9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476250"/>
            <a:ext cx="7675563" cy="579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092" y="2143236"/>
            <a:ext cx="2326708" cy="1057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446" y="4953000"/>
            <a:ext cx="706154" cy="457200"/>
          </a:xfrm>
          <a:prstGeom prst="rect">
            <a:avLst/>
          </a:prstGeom>
          <a:noFill/>
          <a:ln w="349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886200"/>
            <a:ext cx="2590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4 - Ορθογώνιο"/>
          <p:cNvSpPr>
            <a:spLocks noChangeArrowheads="1"/>
          </p:cNvSpPr>
          <p:nvPr/>
        </p:nvSpPr>
        <p:spPr bwMode="auto">
          <a:xfrm>
            <a:off x="0" y="0"/>
            <a:ext cx="9144000" cy="857250"/>
          </a:xfrm>
          <a:prstGeom prst="rect">
            <a:avLst/>
          </a:prstGeom>
          <a:solidFill>
            <a:schemeClr val="tx2"/>
          </a:solidFill>
          <a:ln w="25400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2400" dirty="0" smtClean="0">
                <a:solidFill>
                  <a:srgbClr val="FFC000"/>
                </a:solidFill>
                <a:latin typeface="+mn-lt"/>
              </a:rPr>
              <a:t>           Signal Detection</a:t>
            </a:r>
            <a:endParaRPr lang="el-GR" sz="2400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0999" y="2050322"/>
            <a:ext cx="1253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Lidar</a:t>
            </a:r>
            <a:r>
              <a:rPr lang="en-US" dirty="0" smtClean="0"/>
              <a:t> Signal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358765" y="1471136"/>
            <a:ext cx="233442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Analog mode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Photon counting mode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752600" y="1732669"/>
            <a:ext cx="484978" cy="30480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830756" y="2438400"/>
            <a:ext cx="484978" cy="348735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4" descr="PMT1"/>
          <p:cNvPicPr>
            <a:picLocks noChangeAspect="1" noChangeArrowheads="1"/>
          </p:cNvPicPr>
          <p:nvPr/>
        </p:nvPicPr>
        <p:blipFill>
          <a:blip r:embed="rId2" cstate="print"/>
          <a:srcRect l="-2646" t="2827"/>
          <a:stretch>
            <a:fillRect/>
          </a:stretch>
        </p:blipFill>
        <p:spPr bwMode="auto">
          <a:xfrm>
            <a:off x="4591280" y="990600"/>
            <a:ext cx="2955925" cy="2618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3733799" y="6138862"/>
            <a:ext cx="1114425" cy="238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735" t="3226" r="19097" b="56430"/>
          <a:stretch/>
        </p:blipFill>
        <p:spPr>
          <a:xfrm>
            <a:off x="2092295" y="3848926"/>
            <a:ext cx="4437267" cy="221980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446310" y="3619019"/>
            <a:ext cx="1253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Lidar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Signal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0175" y="4492109"/>
            <a:ext cx="1638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PMT output </a:t>
            </a:r>
            <a:r>
              <a:rPr lang="en-US" dirty="0" smtClean="0">
                <a:sym typeface="Wingdings" pitchFamily="2" charset="2"/>
              </a:rPr>
              <a:t> 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548612" y="4037479"/>
            <a:ext cx="233442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Analog mode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Photon counting mode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934200" y="3609494"/>
            <a:ext cx="18696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www.hamamatsu.com</a:t>
            </a:r>
            <a:endParaRPr lang="en-US" sz="1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391400" y="5831085"/>
            <a:ext cx="12878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www.licel.com</a:t>
            </a:r>
            <a:endParaRPr lang="en-US" sz="1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012817" y="6296023"/>
            <a:ext cx="5315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Analog to Digital Conversion (12-, 14-, 16-bit Digitizers)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64924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4 - Ορθογώνιο"/>
          <p:cNvSpPr>
            <a:spLocks noChangeArrowheads="1"/>
          </p:cNvSpPr>
          <p:nvPr/>
        </p:nvSpPr>
        <p:spPr bwMode="auto">
          <a:xfrm>
            <a:off x="0" y="0"/>
            <a:ext cx="9144000" cy="857250"/>
          </a:xfrm>
          <a:prstGeom prst="rect">
            <a:avLst/>
          </a:prstGeom>
          <a:solidFill>
            <a:schemeClr val="tx2"/>
          </a:solidFill>
          <a:ln w="25400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2400" dirty="0" smtClean="0">
                <a:solidFill>
                  <a:srgbClr val="FFC000"/>
                </a:solidFill>
                <a:latin typeface="+mn-lt"/>
              </a:rPr>
              <a:t>           Signal ADC </a:t>
            </a:r>
            <a:r>
              <a:rPr lang="en-US" sz="2400" dirty="0" smtClean="0">
                <a:solidFill>
                  <a:srgbClr val="FFC000"/>
                </a:solidFill>
              </a:rPr>
              <a:t>&amp; </a:t>
            </a:r>
            <a:r>
              <a:rPr lang="en-US" sz="2400" dirty="0" smtClean="0">
                <a:solidFill>
                  <a:srgbClr val="FFC000"/>
                </a:solidFill>
                <a:latin typeface="+mn-lt"/>
              </a:rPr>
              <a:t>Digitization/Sampling (Analog signals)</a:t>
            </a:r>
            <a:endParaRPr lang="el-GR" sz="2400" dirty="0">
              <a:solidFill>
                <a:srgbClr val="FFC000"/>
              </a:solidFill>
              <a:latin typeface="+mn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652" t="20171" r="10551" b="30809"/>
          <a:stretch/>
        </p:blipFill>
        <p:spPr bwMode="auto">
          <a:xfrm>
            <a:off x="152400" y="3505200"/>
            <a:ext cx="5334000" cy="3126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302545" y="1828800"/>
            <a:ext cx="380264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Example: </a:t>
            </a:r>
          </a:p>
          <a:p>
            <a:r>
              <a:rPr lang="en-US" dirty="0" smtClean="0"/>
              <a:t>F</a:t>
            </a:r>
            <a:r>
              <a:rPr lang="en-US" baseline="-25000" dirty="0" smtClean="0"/>
              <a:t>D</a:t>
            </a:r>
            <a:r>
              <a:rPr lang="en-US" dirty="0" smtClean="0"/>
              <a:t>=10 MHz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l-GR" dirty="0" smtClean="0">
                <a:sym typeface="Wingdings" pitchFamily="2" charset="2"/>
              </a:rPr>
              <a:t>Δ</a:t>
            </a:r>
            <a:r>
              <a:rPr lang="en-US" dirty="0" smtClean="0">
                <a:sym typeface="Wingdings" pitchFamily="2" charset="2"/>
              </a:rPr>
              <a:t>t*=</a:t>
            </a:r>
            <a:r>
              <a:rPr lang="el-GR" dirty="0" smtClean="0">
                <a:sym typeface="Wingdings" pitchFamily="2" charset="2"/>
              </a:rPr>
              <a:t>100</a:t>
            </a:r>
            <a:r>
              <a:rPr lang="en-US" dirty="0" smtClean="0">
                <a:sym typeface="Wingdings" pitchFamily="2" charset="2"/>
              </a:rPr>
              <a:t> ns  </a:t>
            </a:r>
            <a:r>
              <a:rPr lang="el-GR" dirty="0" smtClean="0">
                <a:sym typeface="Wingdings" pitchFamily="2" charset="2"/>
              </a:rPr>
              <a:t>Δ</a:t>
            </a:r>
            <a:r>
              <a:rPr lang="en-US" dirty="0" smtClean="0">
                <a:sym typeface="Wingdings" pitchFamily="2" charset="2"/>
              </a:rPr>
              <a:t>z=15 m</a:t>
            </a:r>
          </a:p>
          <a:p>
            <a:r>
              <a:rPr lang="en-US" dirty="0" smtClean="0"/>
              <a:t>F</a:t>
            </a:r>
            <a:r>
              <a:rPr lang="en-US" baseline="-25000" dirty="0" smtClean="0"/>
              <a:t>D</a:t>
            </a:r>
            <a:r>
              <a:rPr lang="en-US" dirty="0" smtClean="0"/>
              <a:t>=20 </a:t>
            </a:r>
            <a:r>
              <a:rPr lang="en-US" dirty="0"/>
              <a:t>MHz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l-GR" dirty="0">
                <a:sym typeface="Wingdings" pitchFamily="2" charset="2"/>
              </a:rPr>
              <a:t>Δ</a:t>
            </a:r>
            <a:r>
              <a:rPr lang="en-US" dirty="0">
                <a:sym typeface="Wingdings" pitchFamily="2" charset="2"/>
              </a:rPr>
              <a:t>t</a:t>
            </a:r>
            <a:r>
              <a:rPr lang="en-US" dirty="0" smtClean="0">
                <a:sym typeface="Wingdings" pitchFamily="2" charset="2"/>
              </a:rPr>
              <a:t>*=</a:t>
            </a:r>
            <a:r>
              <a:rPr lang="en-US" dirty="0">
                <a:sym typeface="Wingdings" pitchFamily="2" charset="2"/>
              </a:rPr>
              <a:t>5</a:t>
            </a:r>
            <a:r>
              <a:rPr lang="el-GR" dirty="0" smtClean="0">
                <a:sym typeface="Wingdings" pitchFamily="2" charset="2"/>
              </a:rPr>
              <a:t>0</a:t>
            </a:r>
            <a:r>
              <a:rPr lang="en-US" dirty="0" smtClean="0">
                <a:sym typeface="Wingdings" pitchFamily="2" charset="2"/>
              </a:rPr>
              <a:t> ns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l-GR" dirty="0">
                <a:sym typeface="Wingdings" pitchFamily="2" charset="2"/>
              </a:rPr>
              <a:t>Δ</a:t>
            </a:r>
            <a:r>
              <a:rPr lang="en-US" dirty="0" smtClean="0">
                <a:sym typeface="Wingdings" pitchFamily="2" charset="2"/>
              </a:rPr>
              <a:t>z=7.5 m</a:t>
            </a:r>
            <a:endParaRPr lang="en-US" dirty="0">
              <a:sym typeface="Wingdings" pitchFamily="2" charset="2"/>
            </a:endParaRPr>
          </a:p>
          <a:p>
            <a:r>
              <a:rPr lang="en-US" dirty="0" smtClean="0"/>
              <a:t>F</a:t>
            </a:r>
            <a:r>
              <a:rPr lang="en-US" baseline="-25000" dirty="0" smtClean="0"/>
              <a:t>D</a:t>
            </a:r>
            <a:r>
              <a:rPr lang="en-US" dirty="0" smtClean="0"/>
              <a:t>=40 </a:t>
            </a:r>
            <a:r>
              <a:rPr lang="en-US" dirty="0"/>
              <a:t>MHz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l-GR" dirty="0">
                <a:sym typeface="Wingdings" pitchFamily="2" charset="2"/>
              </a:rPr>
              <a:t>Δ</a:t>
            </a:r>
            <a:r>
              <a:rPr lang="en-US" dirty="0">
                <a:sym typeface="Wingdings" pitchFamily="2" charset="2"/>
              </a:rPr>
              <a:t>t</a:t>
            </a:r>
            <a:r>
              <a:rPr lang="en-US" dirty="0" smtClean="0">
                <a:sym typeface="Wingdings" pitchFamily="2" charset="2"/>
              </a:rPr>
              <a:t>*=25 ns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l-GR" dirty="0">
                <a:sym typeface="Wingdings" pitchFamily="2" charset="2"/>
              </a:rPr>
              <a:t>Δ</a:t>
            </a:r>
            <a:r>
              <a:rPr lang="en-US" dirty="0" smtClean="0">
                <a:sym typeface="Wingdings" pitchFamily="2" charset="2"/>
              </a:rPr>
              <a:t>z=3.75 m</a:t>
            </a:r>
          </a:p>
          <a:p>
            <a:r>
              <a:rPr lang="en-US" dirty="0" smtClean="0"/>
              <a:t>F</a:t>
            </a:r>
            <a:r>
              <a:rPr lang="en-US" baseline="-25000" dirty="0" smtClean="0"/>
              <a:t>D</a:t>
            </a:r>
            <a:r>
              <a:rPr lang="en-US" dirty="0" smtClean="0"/>
              <a:t>=1 GHz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l-GR" dirty="0">
                <a:sym typeface="Wingdings" pitchFamily="2" charset="2"/>
              </a:rPr>
              <a:t>Δ</a:t>
            </a:r>
            <a:r>
              <a:rPr lang="en-US" dirty="0">
                <a:sym typeface="Wingdings" pitchFamily="2" charset="2"/>
              </a:rPr>
              <a:t>t</a:t>
            </a:r>
            <a:r>
              <a:rPr lang="en-US" dirty="0" smtClean="0">
                <a:sym typeface="Wingdings" pitchFamily="2" charset="2"/>
              </a:rPr>
              <a:t>*=1 ns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l-GR" dirty="0">
                <a:sym typeface="Wingdings" pitchFamily="2" charset="2"/>
              </a:rPr>
              <a:t>Δ</a:t>
            </a:r>
            <a:r>
              <a:rPr lang="en-US" dirty="0" smtClean="0">
                <a:sym typeface="Wingdings" pitchFamily="2" charset="2"/>
              </a:rPr>
              <a:t>z=0.15 m</a:t>
            </a:r>
            <a:endParaRPr lang="en-US" dirty="0">
              <a:sym typeface="Wingdings" pitchFamily="2" charset="2"/>
            </a:endParaRPr>
          </a:p>
          <a:p>
            <a:endParaRPr lang="en-US" dirty="0">
              <a:sym typeface="Wingdings" pitchFamily="2" charset="2"/>
            </a:endParaRPr>
          </a:p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622002" y="3450550"/>
            <a:ext cx="4169197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057400" y="3907750"/>
            <a:ext cx="4146467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4262436" y="6484390"/>
            <a:ext cx="1114425" cy="238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1371600" y="1219200"/>
            <a:ext cx="6400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l-GR" b="1" dirty="0" smtClean="0">
                <a:solidFill>
                  <a:schemeClr val="accent6">
                    <a:lumMod val="75000"/>
                  </a:schemeClr>
                </a:solidFill>
              </a:rPr>
              <a:t>Δ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t*=</a:t>
            </a:r>
            <a:r>
              <a:rPr lang="el-GR" b="1" dirty="0" smtClean="0">
                <a:solidFill>
                  <a:schemeClr val="accent6">
                    <a:lumMod val="75000"/>
                  </a:schemeClr>
                </a:solidFill>
              </a:rPr>
              <a:t>1/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F</a:t>
            </a:r>
            <a:r>
              <a:rPr lang="en-US" b="1" baseline="-25000" dirty="0" smtClean="0">
                <a:solidFill>
                  <a:schemeClr val="accent6">
                    <a:lumMod val="75000"/>
                  </a:schemeClr>
                </a:solidFill>
              </a:rPr>
              <a:t>D</a:t>
            </a:r>
            <a:r>
              <a:rPr lang="en-US" dirty="0" smtClean="0"/>
              <a:t>, F</a:t>
            </a:r>
            <a:r>
              <a:rPr lang="en-US" baseline="-25000" dirty="0" smtClean="0"/>
              <a:t>D</a:t>
            </a:r>
            <a:r>
              <a:rPr lang="en-US" dirty="0" smtClean="0"/>
              <a:t>=Signal sampling frequency (10-40 MHz </a:t>
            </a:r>
            <a:r>
              <a:rPr lang="en-US" dirty="0" smtClean="0">
                <a:sym typeface="Wingdings" pitchFamily="2" charset="2"/>
              </a:rPr>
              <a:t> ~ GHz)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622002" y="3723084"/>
            <a:ext cx="1253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Lidar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Signal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5250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4 - Ορθογώνιο"/>
          <p:cNvSpPr>
            <a:spLocks noChangeArrowheads="1"/>
          </p:cNvSpPr>
          <p:nvPr/>
        </p:nvSpPr>
        <p:spPr bwMode="auto">
          <a:xfrm>
            <a:off x="0" y="0"/>
            <a:ext cx="9144000" cy="857250"/>
          </a:xfrm>
          <a:prstGeom prst="rect">
            <a:avLst/>
          </a:prstGeom>
          <a:solidFill>
            <a:schemeClr val="tx2"/>
          </a:solidFill>
          <a:ln w="25400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2400" dirty="0" smtClean="0">
                <a:solidFill>
                  <a:srgbClr val="FFC000"/>
                </a:solidFill>
                <a:latin typeface="+mn-lt"/>
              </a:rPr>
              <a:t>           Signal ADC </a:t>
            </a:r>
            <a:r>
              <a:rPr lang="en-US" sz="2400" dirty="0" smtClean="0">
                <a:solidFill>
                  <a:srgbClr val="FFC000"/>
                </a:solidFill>
              </a:rPr>
              <a:t>&amp; </a:t>
            </a:r>
            <a:r>
              <a:rPr lang="en-US" sz="2400" dirty="0" smtClean="0">
                <a:solidFill>
                  <a:srgbClr val="FFC000"/>
                </a:solidFill>
                <a:latin typeface="+mn-lt"/>
              </a:rPr>
              <a:t>Digitization/Sampling (Analog signals)</a:t>
            </a:r>
            <a:endParaRPr lang="el-GR" sz="2400" dirty="0">
              <a:solidFill>
                <a:srgbClr val="FFC000"/>
              </a:solidFill>
              <a:latin typeface="+mn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652" t="20171" r="10551" b="30809"/>
          <a:stretch/>
        </p:blipFill>
        <p:spPr bwMode="auto">
          <a:xfrm>
            <a:off x="152400" y="3505200"/>
            <a:ext cx="5334000" cy="3126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622002" y="3450550"/>
            <a:ext cx="4169197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057400" y="3907750"/>
            <a:ext cx="4146467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4262436" y="6484390"/>
            <a:ext cx="1114425" cy="238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33400" y="3081218"/>
            <a:ext cx="1253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Lidar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Signal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9276" y="914400"/>
            <a:ext cx="8868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Rule of thumb: </a:t>
            </a:r>
            <a:r>
              <a:rPr lang="en-US" dirty="0" smtClean="0"/>
              <a:t>Max Analog signal/2,           e.g. for 40 mV input signal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signal range </a:t>
            </a:r>
            <a:r>
              <a:rPr lang="en-US" dirty="0" smtClean="0">
                <a:sym typeface="Wingdings" pitchFamily="2" charset="2"/>
              </a:rPr>
              <a:t>100 mV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99277" y="3488650"/>
            <a:ext cx="0" cy="2057400"/>
          </a:xfrm>
          <a:prstGeom prst="straightConnector1">
            <a:avLst/>
          </a:prstGeom>
          <a:ln w="28575">
            <a:headEnd type="triangl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306" y="1420539"/>
            <a:ext cx="6123660" cy="3922649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>
            <a:off x="5376861" y="1371600"/>
            <a:ext cx="2090741" cy="2438400"/>
          </a:xfrm>
          <a:prstGeom prst="straightConnector1">
            <a:avLst/>
          </a:prstGeom>
          <a:ln w="28575">
            <a:solidFill>
              <a:srgbClr val="07BB2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4819648" y="3810000"/>
            <a:ext cx="838201" cy="457200"/>
          </a:xfrm>
          <a:prstGeom prst="ellipse">
            <a:avLst/>
          </a:prstGeom>
          <a:noFill/>
          <a:ln>
            <a:solidFill>
              <a:srgbClr val="07BB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7162800" y="5035411"/>
            <a:ext cx="12878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www.licel.com</a:t>
            </a:r>
            <a:endParaRPr lang="en-US" sz="14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052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4 - Ορθογώνιο"/>
          <p:cNvSpPr>
            <a:spLocks noChangeArrowheads="1"/>
          </p:cNvSpPr>
          <p:nvPr/>
        </p:nvSpPr>
        <p:spPr bwMode="auto">
          <a:xfrm>
            <a:off x="0" y="0"/>
            <a:ext cx="9144000" cy="857250"/>
          </a:xfrm>
          <a:prstGeom prst="rect">
            <a:avLst/>
          </a:prstGeom>
          <a:solidFill>
            <a:schemeClr val="tx2"/>
          </a:solidFill>
          <a:ln w="25400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2400" dirty="0" smtClean="0">
                <a:solidFill>
                  <a:srgbClr val="FFC000"/>
                </a:solidFill>
                <a:latin typeface="+mn-lt"/>
              </a:rPr>
              <a:t>           Signal </a:t>
            </a:r>
            <a:r>
              <a:rPr lang="en-US" sz="2400" dirty="0" smtClean="0">
                <a:solidFill>
                  <a:srgbClr val="FFC000"/>
                </a:solidFill>
              </a:rPr>
              <a:t>(Photon Counting mode)</a:t>
            </a:r>
            <a:endParaRPr lang="el-GR" sz="2400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850" y="958334"/>
            <a:ext cx="1253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Lidar</a:t>
            </a:r>
            <a:r>
              <a:rPr lang="en-US" dirty="0" smtClean="0"/>
              <a:t> Signal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7560" y="943807"/>
            <a:ext cx="2334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Photon counting mode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624722" y="1143000"/>
            <a:ext cx="662838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734" y="1600200"/>
            <a:ext cx="6842450" cy="3618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4788" y="5265776"/>
            <a:ext cx="89592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each PMT a dead time (</a:t>
            </a:r>
            <a:r>
              <a:rPr lang="el-GR" dirty="0"/>
              <a:t>τ</a:t>
            </a:r>
            <a:r>
              <a:rPr lang="en-US" baseline="-25000" dirty="0"/>
              <a:t>d</a:t>
            </a:r>
            <a:r>
              <a:rPr lang="en-US" dirty="0" smtClean="0"/>
              <a:t>) has to be measured !!</a:t>
            </a:r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Example: </a:t>
            </a:r>
          </a:p>
          <a:p>
            <a:r>
              <a:rPr lang="en-US" dirty="0" smtClean="0"/>
              <a:t>Alt= 0.5 km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meas</a:t>
            </a:r>
            <a:r>
              <a:rPr lang="en-US" dirty="0" smtClean="0"/>
              <a:t>=50 MHz, </a:t>
            </a:r>
            <a:r>
              <a:rPr lang="el-GR" dirty="0" smtClean="0"/>
              <a:t>τ</a:t>
            </a:r>
            <a:r>
              <a:rPr lang="en-US" baseline="-25000" dirty="0" smtClean="0"/>
              <a:t>d</a:t>
            </a:r>
            <a:r>
              <a:rPr lang="el-GR" dirty="0" smtClean="0"/>
              <a:t>=3.8 </a:t>
            </a:r>
            <a:r>
              <a:rPr lang="en-US" dirty="0" smtClean="0"/>
              <a:t>ns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err="1" smtClean="0">
                <a:sym typeface="Wingdings" pitchFamily="2" charset="2"/>
              </a:rPr>
              <a:t>S</a:t>
            </a:r>
            <a:r>
              <a:rPr lang="en-US" baseline="-25000" dirty="0" err="1" smtClean="0">
                <a:sym typeface="Wingdings" pitchFamily="2" charset="2"/>
              </a:rPr>
              <a:t>true</a:t>
            </a:r>
            <a:r>
              <a:rPr lang="en-US" dirty="0" smtClean="0">
                <a:sym typeface="Wingdings" pitchFamily="2" charset="2"/>
              </a:rPr>
              <a:t>=61.75 MHz</a:t>
            </a:r>
          </a:p>
          <a:p>
            <a:r>
              <a:rPr lang="en-US" dirty="0">
                <a:sym typeface="Wingdings" pitchFamily="2" charset="2"/>
              </a:rPr>
              <a:t>Alt= 3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>
                <a:sym typeface="Wingdings" pitchFamily="2" charset="2"/>
              </a:rPr>
              <a:t>km  </a:t>
            </a:r>
            <a:r>
              <a:rPr lang="en-US" dirty="0" err="1" smtClean="0">
                <a:sym typeface="Wingdings" pitchFamily="2" charset="2"/>
              </a:rPr>
              <a:t>N</a:t>
            </a:r>
            <a:r>
              <a:rPr lang="en-US" baseline="-25000" dirty="0" err="1" smtClean="0">
                <a:sym typeface="Wingdings" pitchFamily="2" charset="2"/>
              </a:rPr>
              <a:t>meas</a:t>
            </a:r>
            <a:r>
              <a:rPr lang="en-US" dirty="0" smtClean="0">
                <a:sym typeface="Wingdings" pitchFamily="2" charset="2"/>
              </a:rPr>
              <a:t>=10 </a:t>
            </a:r>
            <a:r>
              <a:rPr lang="en-US" dirty="0">
                <a:sym typeface="Wingdings" pitchFamily="2" charset="2"/>
              </a:rPr>
              <a:t>MHz, </a:t>
            </a:r>
            <a:r>
              <a:rPr lang="en-US" dirty="0" err="1">
                <a:sym typeface="Wingdings" pitchFamily="2" charset="2"/>
              </a:rPr>
              <a:t>τ</a:t>
            </a:r>
            <a:r>
              <a:rPr lang="en-US" baseline="-25000" dirty="0" err="1">
                <a:sym typeface="Wingdings" pitchFamily="2" charset="2"/>
              </a:rPr>
              <a:t>d</a:t>
            </a:r>
            <a:r>
              <a:rPr lang="en-US" dirty="0">
                <a:sym typeface="Wingdings" pitchFamily="2" charset="2"/>
              </a:rPr>
              <a:t>=3.8 ns  </a:t>
            </a:r>
            <a:r>
              <a:rPr lang="en-US" dirty="0" err="1" smtClean="0">
                <a:sym typeface="Wingdings" pitchFamily="2" charset="2"/>
              </a:rPr>
              <a:t>S</a:t>
            </a:r>
            <a:r>
              <a:rPr lang="en-US" baseline="-25000" dirty="0" err="1" smtClean="0">
                <a:sym typeface="Wingdings" pitchFamily="2" charset="2"/>
              </a:rPr>
              <a:t>true</a:t>
            </a:r>
            <a:r>
              <a:rPr lang="en-US" dirty="0" smtClean="0">
                <a:sym typeface="Wingdings" pitchFamily="2" charset="2"/>
              </a:rPr>
              <a:t>=10.4 </a:t>
            </a:r>
            <a:r>
              <a:rPr lang="en-US" dirty="0">
                <a:sym typeface="Wingdings" pitchFamily="2" charset="2"/>
              </a:rPr>
              <a:t>MHz</a:t>
            </a:r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All photon counting signals (low altitudes) have to me corrected for dead time (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N</a:t>
            </a:r>
            <a:r>
              <a:rPr lang="en-US" baseline="-25000" dirty="0" err="1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meas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&gt;10MHz)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20000" y="4648200"/>
            <a:ext cx="12878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www.licel.com</a:t>
            </a:r>
            <a:endParaRPr lang="en-US" sz="1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3400" y="1752600"/>
            <a:ext cx="23662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(Dead time correction) </a:t>
            </a:r>
          </a:p>
        </p:txBody>
      </p:sp>
    </p:spTree>
    <p:extLst>
      <p:ext uri="{BB962C8B-B14F-4D97-AF65-F5344CB8AC3E}">
        <p14:creationId xmlns="" xmlns:p14="http://schemas.microsoft.com/office/powerpoint/2010/main" val="87051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4 - Ορθογώνιο"/>
          <p:cNvSpPr>
            <a:spLocks noChangeArrowheads="1"/>
          </p:cNvSpPr>
          <p:nvPr/>
        </p:nvSpPr>
        <p:spPr bwMode="auto">
          <a:xfrm>
            <a:off x="0" y="0"/>
            <a:ext cx="9144000" cy="857250"/>
          </a:xfrm>
          <a:prstGeom prst="rect">
            <a:avLst/>
          </a:prstGeom>
          <a:solidFill>
            <a:schemeClr val="tx2"/>
          </a:solidFill>
          <a:ln w="25400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2400" dirty="0" smtClean="0">
                <a:solidFill>
                  <a:srgbClr val="FFC000"/>
                </a:solidFill>
                <a:latin typeface="+mn-lt"/>
              </a:rPr>
              <a:t>           Signal (Photon Counting mode)</a:t>
            </a:r>
            <a:endParaRPr lang="el-GR" sz="2400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1101804"/>
            <a:ext cx="1253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Lidar</a:t>
            </a:r>
            <a:r>
              <a:rPr lang="en-US" dirty="0" smtClean="0"/>
              <a:t> Signal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387340" y="1115615"/>
            <a:ext cx="4568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Photon counting mode (Dead time correction) 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699362" y="1300281"/>
            <a:ext cx="662838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749" y="1696134"/>
            <a:ext cx="6320059" cy="4760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40208" y="6331148"/>
            <a:ext cx="16312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Barbosa et al., 2014</a:t>
            </a:r>
            <a:endParaRPr lang="en-US" sz="1400" dirty="0"/>
          </a:p>
        </p:txBody>
      </p:sp>
    </p:spTree>
    <p:extLst>
      <p:ext uri="{BB962C8B-B14F-4D97-AF65-F5344CB8AC3E}">
        <p14:creationId xmlns="" xmlns:p14="http://schemas.microsoft.com/office/powerpoint/2010/main" val="71905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4 - Ορθογώνιο"/>
          <p:cNvSpPr>
            <a:spLocks noChangeArrowheads="1"/>
          </p:cNvSpPr>
          <p:nvPr/>
        </p:nvSpPr>
        <p:spPr bwMode="auto">
          <a:xfrm>
            <a:off x="0" y="0"/>
            <a:ext cx="9144000" cy="857250"/>
          </a:xfrm>
          <a:prstGeom prst="rect">
            <a:avLst/>
          </a:prstGeom>
          <a:solidFill>
            <a:schemeClr val="tx2"/>
          </a:solidFill>
          <a:ln w="25400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2400" dirty="0" smtClean="0">
                <a:solidFill>
                  <a:srgbClr val="FFC000"/>
                </a:solidFill>
                <a:latin typeface="+mn-lt"/>
              </a:rPr>
              <a:t>           Examples (I)</a:t>
            </a:r>
            <a:endParaRPr lang="el-GR" sz="2400" dirty="0">
              <a:solidFill>
                <a:srgbClr val="FFC000"/>
              </a:solidFill>
              <a:latin typeface="+mn-lt"/>
            </a:endParaRPr>
          </a:p>
        </p:txBody>
      </p:sp>
      <p:pic>
        <p:nvPicPr>
          <p:cNvPr id="7" name="Picture 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990600"/>
            <a:ext cx="80772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676400" y="3690518"/>
            <a:ext cx="6121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After a strong backscatter (from cloud) no useful signal remains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47474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4 - Ορθογώνιο"/>
          <p:cNvSpPr>
            <a:spLocks noChangeArrowheads="1"/>
          </p:cNvSpPr>
          <p:nvPr/>
        </p:nvSpPr>
        <p:spPr bwMode="auto">
          <a:xfrm>
            <a:off x="0" y="0"/>
            <a:ext cx="9144000" cy="857250"/>
          </a:xfrm>
          <a:prstGeom prst="rect">
            <a:avLst/>
          </a:prstGeom>
          <a:solidFill>
            <a:schemeClr val="tx2"/>
          </a:solidFill>
          <a:ln w="25400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2400" dirty="0" smtClean="0">
                <a:solidFill>
                  <a:srgbClr val="FFC000"/>
                </a:solidFill>
                <a:latin typeface="+mn-lt"/>
              </a:rPr>
              <a:t>           Examples (II)</a:t>
            </a:r>
            <a:endParaRPr lang="el-GR" sz="2400" dirty="0">
              <a:solidFill>
                <a:srgbClr val="FFC000"/>
              </a:solidFill>
              <a:latin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324" t="12951" r="13515" b="16260"/>
          <a:stretch/>
        </p:blipFill>
        <p:spPr bwMode="auto">
          <a:xfrm>
            <a:off x="1143000" y="990600"/>
            <a:ext cx="7086600" cy="5487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43698" y="4283554"/>
            <a:ext cx="2069797" cy="4738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1064 nm (analogue)</a:t>
            </a:r>
          </a:p>
          <a:p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Rayleigh fit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2209800" y="5029200"/>
            <a:ext cx="381000" cy="2286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961652" y="3914222"/>
            <a:ext cx="2647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Signal NOT USEFUL &gt; 7 km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1291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4 - Ορθογώνιο"/>
          <p:cNvSpPr>
            <a:spLocks noChangeArrowheads="1"/>
          </p:cNvSpPr>
          <p:nvPr/>
        </p:nvSpPr>
        <p:spPr bwMode="auto">
          <a:xfrm>
            <a:off x="0" y="0"/>
            <a:ext cx="9144000" cy="857250"/>
          </a:xfrm>
          <a:prstGeom prst="rect">
            <a:avLst/>
          </a:prstGeom>
          <a:solidFill>
            <a:schemeClr val="tx2"/>
          </a:solidFill>
          <a:ln w="25400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2400" dirty="0" smtClean="0">
                <a:solidFill>
                  <a:srgbClr val="FFC000"/>
                </a:solidFill>
                <a:latin typeface="+mn-lt"/>
              </a:rPr>
              <a:t>           Examples (III)</a:t>
            </a:r>
            <a:endParaRPr lang="el-GR" sz="2400" dirty="0">
              <a:solidFill>
                <a:srgbClr val="FFC000"/>
              </a:solidFill>
              <a:latin typeface="+mn-lt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 l="32586" t="15432" r="30538" b="22840"/>
          <a:stretch>
            <a:fillRect/>
          </a:stretch>
        </p:blipFill>
        <p:spPr>
          <a:xfrm>
            <a:off x="1110649" y="1580691"/>
            <a:ext cx="6629400" cy="4724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88729" y="1213488"/>
            <a:ext cx="3873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Raw </a:t>
            </a:r>
            <a:r>
              <a:rPr lang="en-US" dirty="0" err="1" smtClean="0"/>
              <a:t>lidar</a:t>
            </a:r>
            <a:r>
              <a:rPr lang="en-US" dirty="0" smtClean="0"/>
              <a:t> signal with strong dust layer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76247" y="6400800"/>
            <a:ext cx="4791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Problem due to not good </a:t>
            </a:r>
            <a:r>
              <a:rPr lang="en-US" dirty="0" err="1" smtClean="0"/>
              <a:t>earthing</a:t>
            </a:r>
            <a:r>
              <a:rPr lang="en-US" dirty="0" smtClean="0"/>
              <a:t> or too high HV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2426" y="877732"/>
            <a:ext cx="4352923" cy="335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PROBLEM : (not stable signal &gt; 7 km height)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07466" y="441960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1064 nm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1291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4 - Ορθογώνιο"/>
          <p:cNvSpPr>
            <a:spLocks noChangeArrowheads="1"/>
          </p:cNvSpPr>
          <p:nvPr/>
        </p:nvSpPr>
        <p:spPr bwMode="auto">
          <a:xfrm>
            <a:off x="0" y="0"/>
            <a:ext cx="9144000" cy="857250"/>
          </a:xfrm>
          <a:prstGeom prst="rect">
            <a:avLst/>
          </a:prstGeom>
          <a:solidFill>
            <a:schemeClr val="tx2"/>
          </a:solidFill>
          <a:ln w="25400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2400" dirty="0" smtClean="0">
                <a:solidFill>
                  <a:srgbClr val="FFC000"/>
                </a:solidFill>
                <a:latin typeface="+mn-lt"/>
              </a:rPr>
              <a:t>           Examples (IV)</a:t>
            </a:r>
            <a:endParaRPr lang="el-GR" sz="2400" dirty="0">
              <a:solidFill>
                <a:srgbClr val="FFC000"/>
              </a:solidFill>
              <a:latin typeface="+mn-lt"/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2" cstate="print"/>
          <a:srcRect l="33395" t="16488" r="30803" b="23738"/>
          <a:stretch/>
        </p:blipFill>
        <p:spPr>
          <a:xfrm>
            <a:off x="1200839" y="1524000"/>
            <a:ext cx="6455884" cy="47224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01039" y="968700"/>
            <a:ext cx="310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Raw </a:t>
            </a:r>
            <a:r>
              <a:rPr lang="en-US" dirty="0" err="1" smtClean="0"/>
              <a:t>lidar</a:t>
            </a:r>
            <a:r>
              <a:rPr lang="en-US" dirty="0" smtClean="0"/>
              <a:t> signal with dust layer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807466" y="441960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1064 nm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76247" y="6400800"/>
            <a:ext cx="4791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Problem due to not good </a:t>
            </a:r>
            <a:r>
              <a:rPr lang="en-US" dirty="0" err="1" smtClean="0"/>
              <a:t>earthing</a:t>
            </a:r>
            <a:r>
              <a:rPr lang="en-US" dirty="0" smtClean="0"/>
              <a:t> or too high HV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71291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4 - Ορθογώνιο"/>
          <p:cNvSpPr>
            <a:spLocks noChangeArrowheads="1"/>
          </p:cNvSpPr>
          <p:nvPr/>
        </p:nvSpPr>
        <p:spPr bwMode="auto">
          <a:xfrm>
            <a:off x="0" y="0"/>
            <a:ext cx="9144000" cy="857250"/>
          </a:xfrm>
          <a:prstGeom prst="rect">
            <a:avLst/>
          </a:prstGeom>
          <a:solidFill>
            <a:schemeClr val="tx2"/>
          </a:solidFill>
          <a:ln w="25400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2400" dirty="0" smtClean="0">
                <a:solidFill>
                  <a:srgbClr val="FFC000"/>
                </a:solidFill>
                <a:latin typeface="+mn-lt"/>
              </a:rPr>
              <a:t>           Examples (V)</a:t>
            </a:r>
            <a:endParaRPr lang="el-GR" sz="2400" dirty="0">
              <a:solidFill>
                <a:srgbClr val="FFC000"/>
              </a:solidFill>
              <a:latin typeface="+mn-lt"/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2" cstate="print"/>
          <a:srcRect l="33365" t="16355" r="30975" b="23894"/>
          <a:stretch/>
        </p:blipFill>
        <p:spPr>
          <a:xfrm>
            <a:off x="1597446" y="1295400"/>
            <a:ext cx="5849956" cy="45389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90900" y="926068"/>
            <a:ext cx="2013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Noise file (dark file)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079213" y="381000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1064 nm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5801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56" y="1000125"/>
            <a:ext cx="8431213" cy="554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14 - Ορθογώνιο"/>
          <p:cNvSpPr>
            <a:spLocks noChangeArrowheads="1"/>
          </p:cNvSpPr>
          <p:nvPr/>
        </p:nvSpPr>
        <p:spPr bwMode="auto">
          <a:xfrm>
            <a:off x="0" y="0"/>
            <a:ext cx="9144000" cy="857250"/>
          </a:xfrm>
          <a:prstGeom prst="rect">
            <a:avLst/>
          </a:prstGeom>
          <a:solidFill>
            <a:schemeClr val="tx2"/>
          </a:solidFill>
          <a:ln w="25400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l-GR">
              <a:solidFill>
                <a:schemeClr val="lt1"/>
              </a:solidFill>
              <a:latin typeface="+mn-lt"/>
            </a:endParaRPr>
          </a:p>
        </p:txBody>
      </p:sp>
      <p:sp>
        <p:nvSpPr>
          <p:cNvPr id="34820" name="28 - TextBox"/>
          <p:cNvSpPr txBox="1">
            <a:spLocks noChangeArrowheads="1"/>
          </p:cNvSpPr>
          <p:nvPr/>
        </p:nvSpPr>
        <p:spPr bwMode="auto">
          <a:xfrm>
            <a:off x="228600" y="186348"/>
            <a:ext cx="45598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400" dirty="0" smtClean="0">
                <a:solidFill>
                  <a:srgbClr val="FFC000"/>
                </a:solidFill>
                <a:latin typeface="Calibri" pitchFamily="34" charset="0"/>
                <a:cs typeface="Microsoft Sans Serif" pitchFamily="34" charset="0"/>
              </a:rPr>
              <a:t>Typical </a:t>
            </a:r>
            <a:r>
              <a:rPr lang="en-US" sz="2400" dirty="0" smtClean="0">
                <a:solidFill>
                  <a:srgbClr val="FFC000"/>
                </a:solidFill>
                <a:latin typeface="Calibri" pitchFamily="34" charset="0"/>
                <a:ea typeface="Microsoft JhengHei" pitchFamily="34" charset="-120"/>
                <a:cs typeface="Microsoft Sans Serif" pitchFamily="34" charset="0"/>
              </a:rPr>
              <a:t>LIDAR Experimental Set-up</a:t>
            </a:r>
            <a:endParaRPr lang="el-GR" sz="2400" dirty="0">
              <a:solidFill>
                <a:srgbClr val="FFC000"/>
              </a:solidFill>
              <a:latin typeface="Calibri" pitchFamily="34" charset="0"/>
              <a:ea typeface="Microsoft JhengHei" pitchFamily="34" charset="-120"/>
              <a:cs typeface="Microsoft Sans Serif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72200" y="6360597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52401"/>
            <a:ext cx="1600200" cy="457200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 smtClean="0"/>
              <a:t>REFERENCES</a:t>
            </a:r>
            <a:endParaRPr lang="en-US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14993" y="609600"/>
            <a:ext cx="8458200" cy="629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BOOKS – Journal Papers</a:t>
            </a:r>
          </a:p>
          <a:p>
            <a:endParaRPr lang="en-US" sz="900" dirty="0" smtClean="0"/>
          </a:p>
          <a:p>
            <a:r>
              <a:rPr lang="en-US" sz="1000" dirty="0" smtClean="0"/>
              <a:t>Barbosa, H., et al., A permanent Raman </a:t>
            </a:r>
            <a:r>
              <a:rPr lang="en-US" sz="1000" dirty="0" err="1" smtClean="0"/>
              <a:t>lidar</a:t>
            </a:r>
            <a:r>
              <a:rPr lang="en-US" sz="1000" dirty="0" smtClean="0"/>
              <a:t> station in the Amazon: description, characterization and first results, Atmos</a:t>
            </a:r>
            <a:r>
              <a:rPr lang="en-US" sz="1000" dirty="0"/>
              <a:t>. Meas. Tech., 7, 1745–1762, </a:t>
            </a:r>
            <a:r>
              <a:rPr lang="en-US" sz="1000" dirty="0" smtClean="0"/>
              <a:t>2014.</a:t>
            </a:r>
          </a:p>
          <a:p>
            <a:endParaRPr lang="en-US" sz="1000" dirty="0" smtClean="0"/>
          </a:p>
          <a:p>
            <a:r>
              <a:rPr lang="en-US" sz="1000" dirty="0" err="1" smtClean="0"/>
              <a:t>Baudis</a:t>
            </a:r>
            <a:r>
              <a:rPr lang="en-US" sz="1000" dirty="0" smtClean="0"/>
              <a:t>, L., et al., Measurements of the position-dependent photo-detection sensitivity of the Hamamatsu R11410 and R8529 photomultiplier tubes, arXiv:1509.04055v1, 2015.</a:t>
            </a:r>
          </a:p>
          <a:p>
            <a:endParaRPr lang="en-US" sz="1000" dirty="0" smtClean="0"/>
          </a:p>
          <a:p>
            <a:r>
              <a:rPr lang="en-US" sz="1000" dirty="0" err="1" smtClean="0"/>
              <a:t>Evangelatos</a:t>
            </a:r>
            <a:r>
              <a:rPr lang="en-US" sz="1000" dirty="0"/>
              <a:t>, C., P. </a:t>
            </a:r>
            <a:r>
              <a:rPr lang="en-US" sz="1000" dirty="0" err="1"/>
              <a:t>Bakopoulos</a:t>
            </a:r>
            <a:r>
              <a:rPr lang="en-US" sz="1000" dirty="0"/>
              <a:t>, G. </a:t>
            </a:r>
            <a:r>
              <a:rPr lang="en-US" sz="1000" dirty="0" err="1"/>
              <a:t>Tsaknakis</a:t>
            </a:r>
            <a:r>
              <a:rPr lang="en-US" sz="1000" dirty="0"/>
              <a:t>, D. Papadopoulos, G. </a:t>
            </a:r>
            <a:r>
              <a:rPr lang="en-US" sz="1000" dirty="0" err="1"/>
              <a:t>Avdikos</a:t>
            </a:r>
            <a:r>
              <a:rPr lang="en-US" sz="1000" dirty="0"/>
              <a:t>, A. </a:t>
            </a:r>
            <a:r>
              <a:rPr lang="en-US" sz="1000" dirty="0" err="1"/>
              <a:t>Papayannis</a:t>
            </a:r>
            <a:r>
              <a:rPr lang="en-US" sz="1000" dirty="0"/>
              <a:t>, G. </a:t>
            </a:r>
            <a:r>
              <a:rPr lang="en-US" sz="1000" dirty="0" err="1"/>
              <a:t>Tzeremes</a:t>
            </a:r>
            <a:r>
              <a:rPr lang="en-US" sz="1000" dirty="0"/>
              <a:t>, Continuous wave and passively Q-switched </a:t>
            </a:r>
            <a:r>
              <a:rPr lang="en-US" sz="1000" dirty="0" err="1"/>
              <a:t>Nd:YAG</a:t>
            </a:r>
            <a:r>
              <a:rPr lang="en-US" sz="1000" dirty="0"/>
              <a:t> laser with a multi-segmented crystal diode-pumped at 885 nm, Applied Optics, 52, 8795-8801, </a:t>
            </a:r>
            <a:r>
              <a:rPr lang="en-US" sz="1000" dirty="0" smtClean="0"/>
              <a:t>2013.</a:t>
            </a:r>
          </a:p>
          <a:p>
            <a:endParaRPr lang="en-US" sz="1000" dirty="0" smtClean="0"/>
          </a:p>
          <a:p>
            <a:r>
              <a:rPr lang="en-US" sz="1000" dirty="0" err="1" smtClean="0"/>
              <a:t>Evangelatos</a:t>
            </a:r>
            <a:r>
              <a:rPr lang="en-US" sz="1000" dirty="0"/>
              <a:t>, </a:t>
            </a:r>
            <a:r>
              <a:rPr lang="en-US" sz="1000" dirty="0" smtClean="0"/>
              <a:t>C., G</a:t>
            </a:r>
            <a:r>
              <a:rPr lang="en-US" sz="1000" dirty="0"/>
              <a:t>. </a:t>
            </a:r>
            <a:r>
              <a:rPr lang="en-US" sz="1000" dirty="0" err="1"/>
              <a:t>Tsaknakis</a:t>
            </a:r>
            <a:r>
              <a:rPr lang="en-US" sz="1000" dirty="0"/>
              <a:t>, P. </a:t>
            </a:r>
            <a:r>
              <a:rPr lang="en-US" sz="1000" dirty="0" err="1"/>
              <a:t>Bakopoulos</a:t>
            </a:r>
            <a:r>
              <a:rPr lang="en-US" sz="1000" dirty="0"/>
              <a:t>, D. Papadopoulos, G. </a:t>
            </a:r>
            <a:r>
              <a:rPr lang="en-US" sz="1000" dirty="0" err="1"/>
              <a:t>Avdikos</a:t>
            </a:r>
            <a:r>
              <a:rPr lang="en-US" sz="1000" dirty="0"/>
              <a:t>, A. </a:t>
            </a:r>
            <a:r>
              <a:rPr lang="en-US" sz="1000" dirty="0" err="1"/>
              <a:t>Papayannis</a:t>
            </a:r>
            <a:r>
              <a:rPr lang="en-US" sz="1000" dirty="0"/>
              <a:t>, and G. </a:t>
            </a:r>
            <a:r>
              <a:rPr lang="en-US" sz="1000" dirty="0" err="1"/>
              <a:t>Tzeremes</a:t>
            </a:r>
            <a:r>
              <a:rPr lang="en-US" sz="1000" dirty="0"/>
              <a:t>, Q-switched laser with multi-segmented </a:t>
            </a:r>
            <a:r>
              <a:rPr lang="en-US" sz="1000" dirty="0" err="1"/>
              <a:t>Nd:YAG</a:t>
            </a:r>
            <a:r>
              <a:rPr lang="en-US" sz="1000" dirty="0"/>
              <a:t> crystal pumped at 885 nm for remote sensing, Photonics Technology Letters 26, 1890-1893, 2014</a:t>
            </a:r>
            <a:r>
              <a:rPr lang="en-US" sz="1000" dirty="0" smtClean="0"/>
              <a:t>.</a:t>
            </a:r>
          </a:p>
          <a:p>
            <a:endParaRPr lang="en-US" sz="1000" dirty="0" smtClean="0"/>
          </a:p>
          <a:p>
            <a:pPr algn="just"/>
            <a:r>
              <a:rPr lang="en-US" sz="1000" dirty="0" err="1" smtClean="0"/>
              <a:t>Fiocco</a:t>
            </a:r>
            <a:r>
              <a:rPr lang="en-US" sz="1000" dirty="0" smtClean="0"/>
              <a:t>, G., and </a:t>
            </a:r>
            <a:r>
              <a:rPr lang="en-US" sz="1000" dirty="0" err="1" smtClean="0"/>
              <a:t>Smullin</a:t>
            </a:r>
            <a:r>
              <a:rPr lang="en-US" sz="1000" dirty="0" smtClean="0"/>
              <a:t>, L.D.,  Detection of scattering layers in the upper atmosphere by optical radar. Nature, </a:t>
            </a:r>
            <a:r>
              <a:rPr lang="en-US" sz="1000" b="1" dirty="0" smtClean="0"/>
              <a:t>199</a:t>
            </a:r>
            <a:r>
              <a:rPr lang="en-US" sz="1000" dirty="0" smtClean="0"/>
              <a:t>, 1275–1276, 1963.</a:t>
            </a:r>
          </a:p>
          <a:p>
            <a:pPr algn="just"/>
            <a:endParaRPr lang="en-US" sz="1000" dirty="0" smtClean="0"/>
          </a:p>
          <a:p>
            <a:pPr algn="just"/>
            <a:r>
              <a:rPr lang="en-US" sz="1000" dirty="0" err="1" smtClean="0"/>
              <a:t>Grath</a:t>
            </a:r>
            <a:r>
              <a:rPr lang="en-US" sz="1000" dirty="0" smtClean="0"/>
              <a:t>, A., et al., Injection-seeded single frequency, Q-switched </a:t>
            </a:r>
            <a:r>
              <a:rPr lang="en-US" sz="1000" dirty="0" err="1" smtClean="0"/>
              <a:t>Er:glass</a:t>
            </a:r>
            <a:r>
              <a:rPr lang="en-US" sz="1000" dirty="0" smtClean="0"/>
              <a:t> laser for remote sensing, Appl. Opt., 5706-5709, 1998.  </a:t>
            </a:r>
          </a:p>
          <a:p>
            <a:pPr algn="just"/>
            <a:endParaRPr lang="en-US" sz="1000" dirty="0" smtClean="0"/>
          </a:p>
          <a:p>
            <a:pPr algn="just"/>
            <a:r>
              <a:rPr lang="en-US" sz="1000" dirty="0" err="1" smtClean="0"/>
              <a:t>Hulburt</a:t>
            </a:r>
            <a:r>
              <a:rPr lang="en-US" sz="1000" dirty="0" smtClean="0"/>
              <a:t>, E.O., Observations of a searchlight beam to an altitude of 28 kilometers. J. Opt. Soc. Am., </a:t>
            </a:r>
            <a:r>
              <a:rPr lang="en-US" sz="1000" b="1" dirty="0" smtClean="0"/>
              <a:t>27</a:t>
            </a:r>
            <a:r>
              <a:rPr lang="en-US" sz="1000" dirty="0" smtClean="0"/>
              <a:t>, 344-377, 1937.</a:t>
            </a:r>
          </a:p>
          <a:p>
            <a:pPr algn="just"/>
            <a:endParaRPr lang="en-US" sz="1000" dirty="0"/>
          </a:p>
          <a:p>
            <a:r>
              <a:rPr lang="en-US" sz="1000" dirty="0" err="1" smtClean="0"/>
              <a:t>Kokkalis</a:t>
            </a:r>
            <a:r>
              <a:rPr lang="en-US" sz="1000" dirty="0" smtClean="0"/>
              <a:t>, P., Study of the tropospheric aerosols using ground-based and space-borne techniques – Measurement analysis and statistical processing,  Ph.D. Thesis (in Greek), NTUA, Greece, 2014.</a:t>
            </a:r>
          </a:p>
          <a:p>
            <a:pPr algn="just"/>
            <a:endParaRPr lang="en-US" sz="1000" dirty="0" smtClean="0"/>
          </a:p>
          <a:p>
            <a:pPr algn="just"/>
            <a:r>
              <a:rPr lang="en-US" sz="1000" dirty="0" err="1" smtClean="0"/>
              <a:t>Marcu</a:t>
            </a:r>
            <a:r>
              <a:rPr lang="en-US" sz="1000" dirty="0" smtClean="0"/>
              <a:t>, L., et a., </a:t>
            </a:r>
            <a:r>
              <a:rPr lang="en-US" sz="1000" dirty="0"/>
              <a:t>Fluorescence Lifetime Spectroscopy and Imaging: Principles and Applications in Biomedical </a:t>
            </a:r>
            <a:r>
              <a:rPr lang="en-US" sz="1000" dirty="0" smtClean="0"/>
              <a:t>Diagnostics, 570 pp., CRC Press, 2014.</a:t>
            </a:r>
          </a:p>
          <a:p>
            <a:pPr algn="just"/>
            <a:endParaRPr lang="en-US" sz="1000" dirty="0" smtClean="0"/>
          </a:p>
          <a:p>
            <a:pPr algn="just"/>
            <a:r>
              <a:rPr lang="en-US" sz="1000" dirty="0" smtClean="0"/>
              <a:t>McGrath, A., Munch, J., Smith, G., </a:t>
            </a:r>
            <a:r>
              <a:rPr lang="en-US" sz="1000" dirty="0" err="1" smtClean="0"/>
              <a:t>Veitch</a:t>
            </a:r>
            <a:r>
              <a:rPr lang="en-US" sz="1000" dirty="0" smtClean="0"/>
              <a:t>, P., Injection-seeded, single frequency, Q-switched </a:t>
            </a:r>
            <a:r>
              <a:rPr lang="en-US" sz="1000" dirty="0" err="1" smtClean="0"/>
              <a:t>Er:glass</a:t>
            </a:r>
            <a:r>
              <a:rPr lang="en-US" sz="1000" dirty="0" smtClean="0"/>
              <a:t> laser for remote sensing, Appl. Opt., </a:t>
            </a:r>
            <a:r>
              <a:rPr lang="en-US" sz="1000" b="1" dirty="0" smtClean="0"/>
              <a:t>37</a:t>
            </a:r>
            <a:r>
              <a:rPr lang="en-US" sz="1000" dirty="0" smtClean="0"/>
              <a:t>, 5706-5709, 1998.</a:t>
            </a:r>
          </a:p>
          <a:p>
            <a:pPr algn="just"/>
            <a:endParaRPr lang="en-US" sz="1000" dirty="0" smtClean="0"/>
          </a:p>
          <a:p>
            <a:pPr algn="just"/>
            <a:r>
              <a:rPr lang="en-US" sz="1000" dirty="0" smtClean="0"/>
              <a:t>Measures, R. M.: </a:t>
            </a:r>
            <a:r>
              <a:rPr lang="en-US" sz="1000" dirty="0" err="1" smtClean="0"/>
              <a:t>Lidar</a:t>
            </a:r>
            <a:r>
              <a:rPr lang="en-US" sz="1000" dirty="0" smtClean="0"/>
              <a:t> Remote Sensing: Fundamentals and Applications, Krieger Publishing Company, Malabar, Florida, 2</a:t>
            </a:r>
            <a:r>
              <a:rPr lang="en-US" sz="1000" baseline="30000" dirty="0" smtClean="0"/>
              <a:t>nd</a:t>
            </a:r>
            <a:r>
              <a:rPr lang="en-US" sz="1000" dirty="0" smtClean="0"/>
              <a:t> </a:t>
            </a:r>
            <a:r>
              <a:rPr lang="en-US" sz="1000" dirty="0" err="1" smtClean="0"/>
              <a:t>Edn</a:t>
            </a:r>
            <a:r>
              <a:rPr lang="en-US" sz="1000" dirty="0" smtClean="0"/>
              <a:t>., 1992.</a:t>
            </a:r>
          </a:p>
          <a:p>
            <a:pPr algn="just"/>
            <a:endParaRPr lang="en-US" sz="1000" dirty="0" smtClean="0"/>
          </a:p>
          <a:p>
            <a:pPr algn="just"/>
            <a:r>
              <a:rPr lang="en-US" sz="1000" dirty="0" err="1" smtClean="0"/>
              <a:t>Müller</a:t>
            </a:r>
            <a:r>
              <a:rPr lang="en-US" sz="1000" dirty="0" smtClean="0"/>
              <a:t>, J. W.: Dead-time problems, </a:t>
            </a:r>
            <a:r>
              <a:rPr lang="en-US" sz="1000" dirty="0" err="1" smtClean="0"/>
              <a:t>Nucl</a:t>
            </a:r>
            <a:r>
              <a:rPr lang="en-US" sz="1000" dirty="0" smtClean="0"/>
              <a:t>. </a:t>
            </a:r>
            <a:r>
              <a:rPr lang="en-US" sz="1000" dirty="0" err="1" smtClean="0"/>
              <a:t>Instrum</a:t>
            </a:r>
            <a:r>
              <a:rPr lang="en-US" sz="1000" dirty="0" smtClean="0"/>
              <a:t>. Methods, 112, 47–57, doi:10.1016/0029-554x(73)90773-8, 1973.</a:t>
            </a:r>
          </a:p>
          <a:p>
            <a:pPr algn="just"/>
            <a:endParaRPr lang="en-US" sz="1000" dirty="0" smtClean="0"/>
          </a:p>
          <a:p>
            <a:pPr algn="just"/>
            <a:r>
              <a:rPr lang="en-US" sz="1000" dirty="0" smtClean="0"/>
              <a:t>Newsom, R. K., Turner, D. D., </a:t>
            </a:r>
            <a:r>
              <a:rPr lang="en-US" sz="1000" dirty="0" err="1" smtClean="0"/>
              <a:t>Mielke</a:t>
            </a:r>
            <a:r>
              <a:rPr lang="en-US" sz="1000" dirty="0" smtClean="0"/>
              <a:t>, B., Clayton, M., </a:t>
            </a:r>
            <a:r>
              <a:rPr lang="en-US" sz="1000" dirty="0" err="1" smtClean="0"/>
              <a:t>Ferrare</a:t>
            </a:r>
            <a:r>
              <a:rPr lang="en-US" sz="1000" dirty="0" smtClean="0"/>
              <a:t>, R., and </a:t>
            </a:r>
            <a:r>
              <a:rPr lang="en-US" sz="1000" dirty="0" err="1" smtClean="0"/>
              <a:t>Sivaraman</a:t>
            </a:r>
            <a:r>
              <a:rPr lang="en-US" sz="1000" dirty="0" smtClean="0"/>
              <a:t>, C.: Simultaneous analog and photon counting detection for Raman </a:t>
            </a:r>
            <a:r>
              <a:rPr lang="en-US" sz="1000" dirty="0" err="1" smtClean="0"/>
              <a:t>lidar</a:t>
            </a:r>
            <a:r>
              <a:rPr lang="en-US" sz="1000" dirty="0" smtClean="0"/>
              <a:t>, Appl. Optics, 48, 3903–3914, doi:10.1364/AO.48.003903, 2009.</a:t>
            </a:r>
          </a:p>
          <a:p>
            <a:pPr algn="just"/>
            <a:endParaRPr lang="en-US" sz="1000" dirty="0" smtClean="0"/>
          </a:p>
          <a:p>
            <a:pPr algn="just"/>
            <a:r>
              <a:rPr lang="en-US" sz="1000" dirty="0" err="1" smtClean="0"/>
              <a:t>Siegman</a:t>
            </a:r>
            <a:r>
              <a:rPr lang="en-US" sz="1000" dirty="0" smtClean="0"/>
              <a:t>, A., Lasers, University Science Books, 1986.</a:t>
            </a:r>
          </a:p>
          <a:p>
            <a:pPr algn="just"/>
            <a:endParaRPr lang="en-US" sz="1000" dirty="0" smtClean="0"/>
          </a:p>
          <a:p>
            <a:pPr algn="just"/>
            <a:r>
              <a:rPr lang="en-US" sz="1000" dirty="0" err="1" smtClean="0"/>
              <a:t>Simeonov</a:t>
            </a:r>
            <a:r>
              <a:rPr lang="en-US" sz="1000" dirty="0" smtClean="0"/>
              <a:t>, V., et al., Influence of the photomultiplier tube spatial uniformity on </a:t>
            </a:r>
            <a:r>
              <a:rPr lang="en-US" sz="1000" dirty="0" err="1" smtClean="0"/>
              <a:t>lidar</a:t>
            </a:r>
            <a:r>
              <a:rPr lang="en-US" sz="1000" dirty="0" smtClean="0"/>
              <a:t> signals,</a:t>
            </a:r>
            <a:r>
              <a:rPr lang="en-US" sz="1000" b="1" dirty="0" smtClean="0"/>
              <a:t> </a:t>
            </a:r>
            <a:r>
              <a:rPr lang="en-US" sz="1000" dirty="0" smtClean="0"/>
              <a:t>Appl. Opt., 38, 5186-5190, 1999.</a:t>
            </a:r>
          </a:p>
          <a:p>
            <a:pPr algn="just"/>
            <a:endParaRPr lang="en-US" sz="1000" dirty="0" smtClean="0"/>
          </a:p>
          <a:p>
            <a:pPr algn="just"/>
            <a:r>
              <a:rPr lang="en-US" sz="1000" dirty="0" smtClean="0"/>
              <a:t>Stanford Research Systems. In Signal Recovery with Photomultiplier Tubes, Photon Counting, Lock-In Detection, or Boxcar Averaging?, Stanford Research Systems, AN 4, 15 pp., 1995. </a:t>
            </a:r>
            <a:endParaRPr lang="en-US" sz="1200" dirty="0" smtClean="0"/>
          </a:p>
        </p:txBody>
      </p:sp>
      <p:sp>
        <p:nvSpPr>
          <p:cNvPr id="5" name="14 - Ορθογώνιο"/>
          <p:cNvSpPr>
            <a:spLocks noChangeArrowheads="1"/>
          </p:cNvSpPr>
          <p:nvPr/>
        </p:nvSpPr>
        <p:spPr bwMode="auto">
          <a:xfrm>
            <a:off x="0" y="0"/>
            <a:ext cx="9144000" cy="857250"/>
          </a:xfrm>
          <a:prstGeom prst="rect">
            <a:avLst/>
          </a:prstGeom>
          <a:solidFill>
            <a:schemeClr val="tx2"/>
          </a:solidFill>
          <a:ln w="25400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2400" dirty="0" smtClean="0">
                <a:solidFill>
                  <a:srgbClr val="FFC000"/>
                </a:solidFill>
                <a:latin typeface="+mn-lt"/>
              </a:rPr>
              <a:t>           References – Books/Papers</a:t>
            </a:r>
            <a:endParaRPr lang="el-GR" sz="2400" dirty="0">
              <a:solidFill>
                <a:srgbClr val="FFC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838201"/>
            <a:ext cx="84582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dirty="0" smtClean="0">
              <a:hlinkClick r:id="rId2"/>
            </a:endParaRPr>
          </a:p>
          <a:p>
            <a:endParaRPr lang="en-US" sz="1400" dirty="0" smtClean="0">
              <a:hlinkClick r:id="rId2"/>
            </a:endParaRPr>
          </a:p>
          <a:p>
            <a:r>
              <a:rPr lang="en-US" sz="1400" dirty="0">
                <a:hlinkClick r:id="rId3"/>
              </a:rPr>
              <a:t>www.hamamatsu.com</a:t>
            </a:r>
            <a:endParaRPr lang="en-US" sz="1400" dirty="0"/>
          </a:p>
          <a:p>
            <a:endParaRPr lang="en-US" sz="1400" dirty="0" smtClean="0">
              <a:hlinkClick r:id="rId2"/>
            </a:endParaRPr>
          </a:p>
          <a:p>
            <a:r>
              <a:rPr lang="en-US" sz="1400" dirty="0" smtClean="0">
                <a:hlinkClick r:id="rId2"/>
              </a:rPr>
              <a:t>www.coherent.com</a:t>
            </a:r>
          </a:p>
          <a:p>
            <a:endParaRPr lang="en-US" sz="1400" dirty="0">
              <a:hlinkClick r:id="rId2"/>
            </a:endParaRPr>
          </a:p>
          <a:p>
            <a:r>
              <a:rPr lang="en-US" sz="1400" dirty="0" smtClean="0">
                <a:hlinkClick r:id="rId2"/>
              </a:rPr>
              <a:t>www.licel.com</a:t>
            </a:r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>
                <a:solidFill>
                  <a:srgbClr val="0070C0"/>
                </a:solidFill>
                <a:hlinkClick r:id="rId4"/>
              </a:rPr>
              <a:t>www.olympusmicro.com</a:t>
            </a:r>
            <a:endParaRPr lang="en-US" sz="1400" dirty="0" smtClean="0">
              <a:solidFill>
                <a:srgbClr val="0070C0"/>
              </a:solidFill>
            </a:endParaRPr>
          </a:p>
          <a:p>
            <a:endParaRPr lang="en-US" sz="1400" dirty="0" smtClean="0"/>
          </a:p>
          <a:p>
            <a:pPr algn="just"/>
            <a:r>
              <a:rPr lang="en-US" sz="1400" dirty="0" smtClean="0">
                <a:hlinkClick r:id="rId5"/>
              </a:rPr>
              <a:t>www.rp-photonics.com/beam_profilers.html</a:t>
            </a:r>
            <a:endParaRPr lang="en-US" sz="1400" dirty="0" smtClean="0"/>
          </a:p>
          <a:p>
            <a:pPr algn="just"/>
            <a:endParaRPr lang="en-US" sz="1400" dirty="0"/>
          </a:p>
          <a:p>
            <a:pPr algn="just"/>
            <a:endParaRPr lang="en-US" sz="1400" dirty="0"/>
          </a:p>
          <a:p>
            <a:pPr algn="just"/>
            <a:endParaRPr lang="en-US" sz="1400" dirty="0" smtClean="0"/>
          </a:p>
          <a:p>
            <a:pPr algn="just"/>
            <a:endParaRPr lang="en-US" sz="1400" dirty="0"/>
          </a:p>
          <a:p>
            <a:pPr algn="just"/>
            <a:endParaRPr lang="en-US" sz="1400" dirty="0" smtClean="0"/>
          </a:p>
          <a:p>
            <a:pPr algn="just"/>
            <a:endParaRPr lang="en-US" dirty="0" smtClean="0"/>
          </a:p>
        </p:txBody>
      </p:sp>
      <p:sp>
        <p:nvSpPr>
          <p:cNvPr id="5" name="14 - Ορθογώνιο"/>
          <p:cNvSpPr>
            <a:spLocks noChangeArrowheads="1"/>
          </p:cNvSpPr>
          <p:nvPr/>
        </p:nvSpPr>
        <p:spPr bwMode="auto">
          <a:xfrm>
            <a:off x="0" y="0"/>
            <a:ext cx="9144000" cy="857250"/>
          </a:xfrm>
          <a:prstGeom prst="rect">
            <a:avLst/>
          </a:prstGeom>
          <a:solidFill>
            <a:schemeClr val="tx2"/>
          </a:solidFill>
          <a:ln w="25400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2400" dirty="0" smtClean="0">
                <a:solidFill>
                  <a:srgbClr val="FFC000"/>
                </a:solidFill>
                <a:latin typeface="+mn-lt"/>
              </a:rPr>
              <a:t>           References – Websites</a:t>
            </a:r>
            <a:endParaRPr lang="el-GR" sz="2400" dirty="0">
              <a:solidFill>
                <a:srgbClr val="FFC000"/>
              </a:solidFill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5920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4 - Ορθογώνιο"/>
          <p:cNvSpPr>
            <a:spLocks noChangeArrowheads="1"/>
          </p:cNvSpPr>
          <p:nvPr/>
        </p:nvSpPr>
        <p:spPr bwMode="auto">
          <a:xfrm>
            <a:off x="0" y="0"/>
            <a:ext cx="9144000" cy="857250"/>
          </a:xfrm>
          <a:prstGeom prst="rect">
            <a:avLst/>
          </a:prstGeom>
          <a:solidFill>
            <a:schemeClr val="tx2"/>
          </a:solidFill>
          <a:ln w="25400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l-GR">
              <a:solidFill>
                <a:schemeClr val="lt1"/>
              </a:solidFill>
              <a:latin typeface="+mn-lt"/>
            </a:endParaRPr>
          </a:p>
        </p:txBody>
      </p:sp>
      <p:pic>
        <p:nvPicPr>
          <p:cNvPr id="3686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9413" y="977899"/>
            <a:ext cx="6121400" cy="533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3300" name="Text Box 4"/>
          <p:cNvSpPr txBox="1">
            <a:spLocks noChangeArrowheads="1"/>
          </p:cNvSpPr>
          <p:nvPr/>
        </p:nvSpPr>
        <p:spPr bwMode="auto">
          <a:xfrm>
            <a:off x="152400" y="197792"/>
            <a:ext cx="36782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FFC000"/>
                </a:solidFill>
                <a:latin typeface="Arial" charset="0"/>
              </a:rPr>
              <a:t>The </a:t>
            </a:r>
            <a:r>
              <a:rPr lang="en-US" sz="2400" dirty="0" err="1" smtClean="0">
                <a:solidFill>
                  <a:srgbClr val="FFC000"/>
                </a:solidFill>
                <a:latin typeface="Arial" charset="0"/>
              </a:rPr>
              <a:t>Lidar</a:t>
            </a:r>
            <a:r>
              <a:rPr lang="en-US" sz="2400" dirty="0" smtClean="0">
                <a:solidFill>
                  <a:srgbClr val="FFC000"/>
                </a:solidFill>
                <a:latin typeface="Arial" charset="0"/>
              </a:rPr>
              <a:t> Principle</a:t>
            </a:r>
            <a:endParaRPr lang="en-US" sz="2400" dirty="0">
              <a:solidFill>
                <a:srgbClr val="FFC000"/>
              </a:solidFill>
              <a:latin typeface="Arial" charset="0"/>
            </a:endParaRPr>
          </a:p>
        </p:txBody>
      </p:sp>
      <p:sp>
        <p:nvSpPr>
          <p:cNvPr id="36869" name="Text Box 7"/>
          <p:cNvSpPr txBox="1">
            <a:spLocks noChangeArrowheads="1"/>
          </p:cNvSpPr>
          <p:nvPr/>
        </p:nvSpPr>
        <p:spPr bwMode="auto">
          <a:xfrm>
            <a:off x="3460750" y="2959099"/>
            <a:ext cx="2519363" cy="614363"/>
          </a:xfrm>
          <a:prstGeom prst="rect">
            <a:avLst/>
          </a:prstGeom>
          <a:solidFill>
            <a:schemeClr val="accent1"/>
          </a:solidFill>
          <a:ln w="349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3200"/>
              <a:t>Δ</a:t>
            </a:r>
            <a:r>
              <a:rPr lang="en-US" sz="3200"/>
              <a:t>z=c (</a:t>
            </a:r>
            <a:r>
              <a:rPr lang="el-GR" sz="3200"/>
              <a:t>Δ</a:t>
            </a:r>
            <a:r>
              <a:rPr lang="en-US" sz="3200"/>
              <a:t>t</a:t>
            </a:r>
            <a:r>
              <a:rPr lang="el-GR" sz="3200"/>
              <a:t>*</a:t>
            </a:r>
            <a:r>
              <a:rPr lang="en-US" sz="3200"/>
              <a:t>)/2</a:t>
            </a:r>
          </a:p>
        </p:txBody>
      </p:sp>
      <p:sp>
        <p:nvSpPr>
          <p:cNvPr id="36870" name="Text Box 8"/>
          <p:cNvSpPr txBox="1">
            <a:spLocks noChangeArrowheads="1"/>
          </p:cNvSpPr>
          <p:nvPr/>
        </p:nvSpPr>
        <p:spPr bwMode="auto">
          <a:xfrm>
            <a:off x="1371600" y="935953"/>
            <a:ext cx="7772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l-GR" dirty="0" smtClean="0"/>
              <a:t>Δ</a:t>
            </a:r>
            <a:r>
              <a:rPr lang="en-US" dirty="0" smtClean="0"/>
              <a:t>t*=</a:t>
            </a:r>
            <a:r>
              <a:rPr lang="el-GR" dirty="0" smtClean="0"/>
              <a:t>1/</a:t>
            </a:r>
            <a:r>
              <a:rPr lang="en-US" dirty="0" smtClean="0"/>
              <a:t>F</a:t>
            </a:r>
            <a:r>
              <a:rPr lang="en-US" baseline="-25000" dirty="0" smtClean="0"/>
              <a:t>D</a:t>
            </a:r>
            <a:r>
              <a:rPr lang="en-US" dirty="0" smtClean="0"/>
              <a:t>, F</a:t>
            </a:r>
            <a:r>
              <a:rPr lang="en-US" baseline="-25000" dirty="0" smtClean="0"/>
              <a:t>D</a:t>
            </a:r>
            <a:r>
              <a:rPr lang="en-US" dirty="0" smtClean="0"/>
              <a:t>=Signal sampling frequency (10-40 MHz</a:t>
            </a:r>
            <a:r>
              <a:rPr lang="en-US" dirty="0" smtClean="0">
                <a:sym typeface="Wingdings" pitchFamily="2" charset="2"/>
              </a:rPr>
              <a:t>~GHz), </a:t>
            </a:r>
            <a:r>
              <a:rPr lang="el-GR" dirty="0" smtClean="0"/>
              <a:t>Δ</a:t>
            </a:r>
            <a:r>
              <a:rPr lang="en-US" dirty="0" smtClean="0"/>
              <a:t>z=range resolution</a:t>
            </a:r>
            <a:endParaRPr lang="en-US" dirty="0"/>
          </a:p>
        </p:txBody>
      </p:sp>
      <p:pic>
        <p:nvPicPr>
          <p:cNvPr id="7" name="Picture 9" descr="Remotesensing 06 08468f1 102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7" y="1676400"/>
            <a:ext cx="3373581" cy="36470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" y="5410200"/>
            <a:ext cx="23440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O(R)</a:t>
            </a:r>
            <a:r>
              <a:rPr lang="en-US" dirty="0" smtClean="0"/>
              <a:t>: Overlap function</a:t>
            </a:r>
          </a:p>
          <a:p>
            <a:r>
              <a:rPr lang="en-US" b="1" dirty="0" smtClean="0"/>
              <a:t>T</a:t>
            </a:r>
            <a:r>
              <a:rPr lang="en-US" dirty="0" smtClean="0"/>
              <a:t>: Laser (Emitter)</a:t>
            </a:r>
          </a:p>
          <a:p>
            <a:r>
              <a:rPr lang="en-US" b="1" dirty="0" smtClean="0"/>
              <a:t>R</a:t>
            </a:r>
            <a:r>
              <a:rPr lang="en-US" dirty="0" smtClean="0"/>
              <a:t>: Telescope (Receiver)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5291" y="6354166"/>
            <a:ext cx="88901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[Pal, S., Remote Sensing, 6, 8468-8493, 2014]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640511" y="6296499"/>
            <a:ext cx="2265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Lidar</a:t>
            </a:r>
            <a:r>
              <a:rPr lang="en-US" dirty="0" smtClean="0"/>
              <a:t> signal S(z) ~ 1/z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1025541"/>
            <a:ext cx="8458200" cy="5740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b="1" dirty="0" smtClean="0">
                <a:solidFill>
                  <a:schemeClr val="accent6">
                    <a:lumMod val="50000"/>
                  </a:schemeClr>
                </a:solidFill>
              </a:rPr>
              <a:t>General physical properties:</a:t>
            </a:r>
          </a:p>
          <a:p>
            <a:pPr algn="just">
              <a:buFontTx/>
              <a:buChar char="-"/>
            </a:pPr>
            <a:r>
              <a:rPr lang="en-US" sz="1400" dirty="0" smtClean="0"/>
              <a:t>LIDAR: robust, compact, low power consumption, stability (alignment/optics/mechanical structure), low weight (airborne/space borne systems), easy to operate, 24/7 </a:t>
            </a:r>
            <a:r>
              <a:rPr lang="en-US" sz="1400" dirty="0" err="1" smtClean="0"/>
              <a:t>operationality</a:t>
            </a:r>
            <a:r>
              <a:rPr lang="en-US" sz="1400" dirty="0" smtClean="0"/>
              <a:t>, remote control, low-cost maintenance-operation,</a:t>
            </a:r>
          </a:p>
          <a:p>
            <a:pPr algn="just">
              <a:buFontTx/>
              <a:buChar char="-"/>
            </a:pPr>
            <a:r>
              <a:rPr lang="en-US" sz="1400" dirty="0" smtClean="0"/>
              <a:t>Housing: temperature-humidity controlled housing, compact with protection window, indirect solar radiation, weather-proof,  </a:t>
            </a:r>
          </a:p>
          <a:p>
            <a:pPr algn="just">
              <a:buFontTx/>
              <a:buChar char="-"/>
            </a:pPr>
            <a:r>
              <a:rPr lang="en-US" sz="1400" dirty="0" smtClean="0"/>
              <a:t>Transportable (special campaigns).</a:t>
            </a:r>
          </a:p>
          <a:p>
            <a:pPr algn="just">
              <a:buFontTx/>
              <a:buChar char="-"/>
            </a:pPr>
            <a:endParaRPr lang="en-US" sz="11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r>
              <a:rPr lang="en-US" sz="1400" b="1" dirty="0" smtClean="0">
                <a:solidFill>
                  <a:schemeClr val="accent6">
                    <a:lumMod val="50000"/>
                  </a:schemeClr>
                </a:solidFill>
              </a:rPr>
              <a:t>Transmitter  (Laser):</a:t>
            </a:r>
          </a:p>
          <a:p>
            <a:pPr algn="just">
              <a:buFontTx/>
              <a:buChar char="-"/>
            </a:pPr>
            <a:r>
              <a:rPr lang="en-US" sz="1400" dirty="0" smtClean="0"/>
              <a:t>Single-wavelength &amp; polarized laser beam</a:t>
            </a:r>
          </a:p>
          <a:p>
            <a:pPr algn="just">
              <a:buFontTx/>
              <a:buChar char="-"/>
            </a:pPr>
            <a:r>
              <a:rPr lang="en-US" sz="1400" dirty="0" smtClean="0"/>
              <a:t> High energy laser source</a:t>
            </a:r>
          </a:p>
          <a:p>
            <a:pPr algn="just">
              <a:buFontTx/>
              <a:buChar char="-"/>
            </a:pPr>
            <a:r>
              <a:rPr lang="en-US" sz="1400" dirty="0" smtClean="0"/>
              <a:t>Wavelength: 0.266-10.6 um (several wavelengths - tunable for special cases)</a:t>
            </a:r>
          </a:p>
          <a:p>
            <a:pPr algn="just">
              <a:buFontTx/>
              <a:buChar char="-"/>
            </a:pPr>
            <a:r>
              <a:rPr lang="en-US" sz="1400" dirty="0" smtClean="0"/>
              <a:t> High repetition rates (desired): several Hz to 20 some kHz.</a:t>
            </a:r>
          </a:p>
          <a:p>
            <a:pPr algn="just">
              <a:buFontTx/>
              <a:buChar char="-"/>
            </a:pPr>
            <a:endParaRPr lang="en-US" sz="1100" dirty="0" smtClean="0"/>
          </a:p>
          <a:p>
            <a:pPr algn="just"/>
            <a:r>
              <a:rPr lang="en-US" sz="1400" b="1" dirty="0" smtClean="0">
                <a:solidFill>
                  <a:schemeClr val="accent6">
                    <a:lumMod val="50000"/>
                  </a:schemeClr>
                </a:solidFill>
              </a:rPr>
              <a:t>Safety (laser Beam):</a:t>
            </a:r>
          </a:p>
          <a:p>
            <a:pPr algn="just"/>
            <a:r>
              <a:rPr lang="en-US" sz="1400" dirty="0" smtClean="0"/>
              <a:t>Eye-safe emission (exiting the protective window): Use convenient wavelengths + beam expander!</a:t>
            </a:r>
          </a:p>
          <a:p>
            <a:pPr algn="just"/>
            <a:endParaRPr lang="en-US" sz="11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r>
              <a:rPr lang="en-US" sz="1400" b="1" dirty="0" smtClean="0">
                <a:solidFill>
                  <a:schemeClr val="accent6">
                    <a:lumMod val="50000"/>
                  </a:schemeClr>
                </a:solidFill>
              </a:rPr>
              <a:t>Operation Mode:</a:t>
            </a:r>
          </a:p>
          <a:p>
            <a:pPr algn="just">
              <a:buFontTx/>
              <a:buChar char="-"/>
            </a:pPr>
            <a:r>
              <a:rPr lang="en-US" sz="1400" dirty="0" smtClean="0"/>
              <a:t>Day/nighttime, continuous, automated operation</a:t>
            </a:r>
          </a:p>
          <a:p>
            <a:pPr algn="just">
              <a:buFontTx/>
              <a:buChar char="-"/>
            </a:pPr>
            <a:r>
              <a:rPr lang="en-US" sz="1400" dirty="0" smtClean="0"/>
              <a:t>Time resolution (several seconds to minutes)</a:t>
            </a:r>
          </a:p>
          <a:p>
            <a:pPr algn="just">
              <a:buFontTx/>
              <a:buChar char="-"/>
            </a:pPr>
            <a:r>
              <a:rPr lang="en-US" sz="1400" dirty="0" smtClean="0"/>
              <a:t> Spatial resolution (~15-100 m or better, depending on height)</a:t>
            </a:r>
          </a:p>
          <a:p>
            <a:pPr algn="just">
              <a:buFontTx/>
              <a:buChar char="-"/>
            </a:pPr>
            <a:endParaRPr lang="en-US" sz="12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r>
              <a:rPr lang="en-US" sz="1400" b="1" dirty="0" smtClean="0">
                <a:solidFill>
                  <a:schemeClr val="accent6">
                    <a:lumMod val="50000"/>
                  </a:schemeClr>
                </a:solidFill>
              </a:rPr>
              <a:t>Signal Received:</a:t>
            </a:r>
          </a:p>
          <a:p>
            <a:pPr algn="just">
              <a:buFontTx/>
              <a:buChar char="-"/>
            </a:pPr>
            <a:r>
              <a:rPr lang="en-US" sz="1400" dirty="0" smtClean="0"/>
              <a:t> Backscatter (molecules + aerosols)</a:t>
            </a:r>
          </a:p>
          <a:p>
            <a:pPr algn="just">
              <a:buFontTx/>
              <a:buChar char="-"/>
            </a:pPr>
            <a:r>
              <a:rPr lang="en-US" sz="1400" dirty="0" smtClean="0"/>
              <a:t> Atmospheric Background correction (averaged signal at high ranges)</a:t>
            </a:r>
          </a:p>
          <a:p>
            <a:pPr algn="just">
              <a:buFontTx/>
              <a:buChar char="-"/>
            </a:pPr>
            <a:r>
              <a:rPr lang="en-US" sz="1400" dirty="0" smtClean="0"/>
              <a:t> Electronic noise evaluation (use of pre-trigger)</a:t>
            </a:r>
          </a:p>
          <a:p>
            <a:pPr algn="just">
              <a:buFontTx/>
              <a:buChar char="-"/>
            </a:pPr>
            <a:r>
              <a:rPr lang="en-US" sz="1400" dirty="0" smtClean="0"/>
              <a:t> Depolarization channels</a:t>
            </a:r>
          </a:p>
        </p:txBody>
      </p:sp>
      <p:sp>
        <p:nvSpPr>
          <p:cNvPr id="5" name="14 - Ορθογώνιο"/>
          <p:cNvSpPr>
            <a:spLocks noChangeArrowheads="1"/>
          </p:cNvSpPr>
          <p:nvPr/>
        </p:nvSpPr>
        <p:spPr bwMode="auto">
          <a:xfrm>
            <a:off x="0" y="0"/>
            <a:ext cx="9144000" cy="857250"/>
          </a:xfrm>
          <a:prstGeom prst="rect">
            <a:avLst/>
          </a:prstGeom>
          <a:solidFill>
            <a:schemeClr val="tx2"/>
          </a:solidFill>
          <a:ln w="25400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2400" dirty="0" smtClean="0">
                <a:solidFill>
                  <a:srgbClr val="FFC000"/>
                </a:solidFill>
                <a:latin typeface="+mn-lt"/>
              </a:rPr>
              <a:t>     </a:t>
            </a:r>
            <a:r>
              <a:rPr lang="en-US" sz="2400" dirty="0" err="1" smtClean="0">
                <a:solidFill>
                  <a:srgbClr val="FFC000"/>
                </a:solidFill>
                <a:latin typeface="+mn-lt"/>
              </a:rPr>
              <a:t>Lidar</a:t>
            </a:r>
            <a:r>
              <a:rPr lang="en-US" sz="2400" dirty="0" smtClean="0">
                <a:solidFill>
                  <a:srgbClr val="FFC000"/>
                </a:solidFill>
                <a:latin typeface="+mn-lt"/>
              </a:rPr>
              <a:t> System Components</a:t>
            </a:r>
            <a:endParaRPr lang="el-GR" sz="2400" dirty="0">
              <a:solidFill>
                <a:srgbClr val="FFC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4 - Ορθογώνιο"/>
          <p:cNvSpPr>
            <a:spLocks noChangeArrowheads="1"/>
          </p:cNvSpPr>
          <p:nvPr/>
        </p:nvSpPr>
        <p:spPr bwMode="auto">
          <a:xfrm>
            <a:off x="0" y="0"/>
            <a:ext cx="9144000" cy="857250"/>
          </a:xfrm>
          <a:prstGeom prst="rect">
            <a:avLst/>
          </a:prstGeom>
          <a:solidFill>
            <a:schemeClr val="tx2"/>
          </a:solidFill>
          <a:ln w="25400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2400" dirty="0" smtClean="0">
                <a:solidFill>
                  <a:srgbClr val="FFC000"/>
                </a:solidFill>
                <a:latin typeface="+mn-lt"/>
              </a:rPr>
              <a:t>     </a:t>
            </a:r>
            <a:r>
              <a:rPr lang="en-US" sz="2400" dirty="0" err="1" smtClean="0">
                <a:solidFill>
                  <a:srgbClr val="FFC000"/>
                </a:solidFill>
                <a:latin typeface="+mn-lt"/>
              </a:rPr>
              <a:t>Lidar</a:t>
            </a:r>
            <a:r>
              <a:rPr lang="en-US" sz="2400" dirty="0" smtClean="0">
                <a:solidFill>
                  <a:srgbClr val="FFC000"/>
                </a:solidFill>
                <a:latin typeface="+mn-lt"/>
              </a:rPr>
              <a:t> System Components</a:t>
            </a:r>
            <a:endParaRPr lang="el-GR" sz="2400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1000" y="1023138"/>
            <a:ext cx="86106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/>
              <a:t>Laser Sources</a:t>
            </a:r>
            <a:r>
              <a:rPr lang="en-US" dirty="0"/>
              <a:t>:</a:t>
            </a:r>
          </a:p>
          <a:p>
            <a:pPr algn="just"/>
            <a:endParaRPr lang="en-US" b="1" dirty="0" smtClean="0"/>
          </a:p>
          <a:p>
            <a:pPr algn="just"/>
            <a:r>
              <a:rPr lang="en-US" b="1" dirty="0" smtClean="0"/>
              <a:t>Typical </a:t>
            </a:r>
            <a:r>
              <a:rPr lang="en-US" b="1" dirty="0"/>
              <a:t>laser sources: </a:t>
            </a:r>
            <a:r>
              <a:rPr lang="en-US" dirty="0" err="1"/>
              <a:t>Nd:YAG</a:t>
            </a:r>
            <a:r>
              <a:rPr lang="en-US" dirty="0"/>
              <a:t> (1.064um), </a:t>
            </a:r>
            <a:r>
              <a:rPr lang="en-US" dirty="0" err="1"/>
              <a:t>XeCl</a:t>
            </a:r>
            <a:r>
              <a:rPr lang="en-US" dirty="0"/>
              <a:t> (0.308um), </a:t>
            </a:r>
            <a:r>
              <a:rPr lang="en-US" dirty="0" err="1" smtClean="0"/>
              <a:t>Er:glass</a:t>
            </a:r>
            <a:r>
              <a:rPr lang="en-US" dirty="0" smtClean="0"/>
              <a:t> (</a:t>
            </a:r>
            <a:r>
              <a:rPr lang="en-US" dirty="0"/>
              <a:t>1.54um), </a:t>
            </a:r>
            <a:r>
              <a:rPr lang="en-US" dirty="0" smtClean="0"/>
              <a:t> </a:t>
            </a:r>
          </a:p>
          <a:p>
            <a:pPr algn="just"/>
            <a:r>
              <a:rPr lang="en-US" dirty="0" err="1" smtClean="0"/>
              <a:t>Er:YAG</a:t>
            </a:r>
            <a:r>
              <a:rPr lang="en-US" dirty="0" smtClean="0"/>
              <a:t> (2.94um</a:t>
            </a:r>
            <a:r>
              <a:rPr lang="en-US" dirty="0"/>
              <a:t>), </a:t>
            </a:r>
            <a:r>
              <a:rPr lang="en-US" dirty="0" err="1"/>
              <a:t>Tm,Ho:YAG</a:t>
            </a:r>
            <a:r>
              <a:rPr lang="en-US" dirty="0"/>
              <a:t> (2um), CO</a:t>
            </a:r>
            <a:r>
              <a:rPr lang="en-US" baseline="-25000" dirty="0"/>
              <a:t>2</a:t>
            </a:r>
            <a:r>
              <a:rPr lang="en-US" dirty="0"/>
              <a:t> (10.6 um), etc.</a:t>
            </a:r>
          </a:p>
          <a:p>
            <a:pPr algn="just"/>
            <a:endParaRPr lang="en-US" dirty="0" smtClean="0"/>
          </a:p>
          <a:p>
            <a:pPr algn="just"/>
            <a:endParaRPr lang="en-US" dirty="0"/>
          </a:p>
          <a:p>
            <a:pPr algn="just"/>
            <a:endParaRPr lang="en-US" dirty="0" smtClean="0"/>
          </a:p>
          <a:p>
            <a:pPr algn="just"/>
            <a:endParaRPr lang="en-US" b="1" dirty="0" smtClean="0">
              <a:solidFill>
                <a:schemeClr val="bg2">
                  <a:lumMod val="25000"/>
                </a:schemeClr>
              </a:solidFill>
              <a:hlinkClick r:id="rId2"/>
            </a:endParaRPr>
          </a:p>
          <a:p>
            <a:pPr algn="just"/>
            <a:endParaRPr lang="en-US" b="1" dirty="0">
              <a:solidFill>
                <a:schemeClr val="bg2">
                  <a:lumMod val="25000"/>
                </a:schemeClr>
              </a:solidFill>
              <a:hlinkClick r:id="rId2"/>
            </a:endParaRPr>
          </a:p>
          <a:p>
            <a:pPr algn="just"/>
            <a:endParaRPr lang="en-US" b="1" dirty="0" smtClean="0">
              <a:solidFill>
                <a:schemeClr val="bg2">
                  <a:lumMod val="25000"/>
                </a:schemeClr>
              </a:solidFill>
              <a:hlinkClick r:id="rId2"/>
            </a:endParaRPr>
          </a:p>
          <a:p>
            <a:pPr algn="just"/>
            <a:endParaRPr lang="en-US" b="1" dirty="0">
              <a:solidFill>
                <a:schemeClr val="bg2">
                  <a:lumMod val="25000"/>
                </a:schemeClr>
              </a:solidFill>
              <a:hlinkClick r:id="rId2"/>
            </a:endParaRPr>
          </a:p>
          <a:p>
            <a:pPr algn="just"/>
            <a:endParaRPr lang="en-US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667" y="2525860"/>
            <a:ext cx="1600200" cy="114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545" y="2234667"/>
            <a:ext cx="1771650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929" y="2207827"/>
            <a:ext cx="2666247" cy="199968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15936"/>
            <a:ext cx="2438400" cy="1584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343400"/>
            <a:ext cx="4800600" cy="15906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74354" y="6303220"/>
            <a:ext cx="7505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Blue: </a:t>
            </a:r>
            <a:r>
              <a:rPr lang="en-US" dirty="0" smtClean="0"/>
              <a:t>Pump optical beam (diode laser or flash lamp)   </a:t>
            </a:r>
            <a:r>
              <a:rPr lang="en-US" dirty="0" smtClean="0">
                <a:solidFill>
                  <a:srgbClr val="FF0000"/>
                </a:solidFill>
              </a:rPr>
              <a:t>Red: </a:t>
            </a:r>
            <a:r>
              <a:rPr lang="en-US" dirty="0" smtClean="0"/>
              <a:t>emitted laser beam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3915262"/>
            <a:ext cx="1806276" cy="23879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83079" y="5979258"/>
            <a:ext cx="13076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Basic energy state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7585858" y="4028989"/>
            <a:ext cx="143552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Excited energy state</a:t>
            </a:r>
          </a:p>
          <a:p>
            <a:endParaRPr lang="en-US" sz="1200" dirty="0"/>
          </a:p>
          <a:p>
            <a:endParaRPr lang="en-US" sz="1200" dirty="0" smtClean="0"/>
          </a:p>
          <a:p>
            <a:endParaRPr lang="en-US" sz="1200" dirty="0"/>
          </a:p>
          <a:p>
            <a:endParaRPr lang="en-US" sz="1200" dirty="0" smtClean="0"/>
          </a:p>
          <a:p>
            <a:endParaRPr lang="en-US" sz="1200" dirty="0"/>
          </a:p>
          <a:p>
            <a:endParaRPr lang="en-US" sz="1200" dirty="0" smtClean="0"/>
          </a:p>
          <a:p>
            <a:endParaRPr lang="en-US" sz="1200" dirty="0"/>
          </a:p>
          <a:p>
            <a:endParaRPr lang="en-US" sz="1200" dirty="0" smtClean="0"/>
          </a:p>
          <a:p>
            <a:r>
              <a:rPr lang="en-US" sz="1200" dirty="0" smtClean="0"/>
              <a:t>Final energy state</a:t>
            </a:r>
            <a:endParaRPr lang="en-US" sz="1200" dirty="0"/>
          </a:p>
        </p:txBody>
      </p:sp>
    </p:spTree>
    <p:extLst>
      <p:ext uri="{BB962C8B-B14F-4D97-AF65-F5344CB8AC3E}">
        <p14:creationId xmlns="" xmlns:p14="http://schemas.microsoft.com/office/powerpoint/2010/main" val="127014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4 - Ορθογώνιο"/>
          <p:cNvSpPr>
            <a:spLocks noChangeArrowheads="1"/>
          </p:cNvSpPr>
          <p:nvPr/>
        </p:nvSpPr>
        <p:spPr bwMode="auto">
          <a:xfrm>
            <a:off x="0" y="0"/>
            <a:ext cx="9144000" cy="857250"/>
          </a:xfrm>
          <a:prstGeom prst="rect">
            <a:avLst/>
          </a:prstGeom>
          <a:solidFill>
            <a:schemeClr val="tx2"/>
          </a:solidFill>
          <a:ln w="25400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2400" dirty="0" smtClean="0">
                <a:solidFill>
                  <a:srgbClr val="FFC000"/>
                </a:solidFill>
                <a:latin typeface="+mn-lt"/>
              </a:rPr>
              <a:t>     </a:t>
            </a:r>
            <a:r>
              <a:rPr lang="en-US" sz="2400" dirty="0" err="1" smtClean="0">
                <a:solidFill>
                  <a:srgbClr val="FFC000"/>
                </a:solidFill>
                <a:latin typeface="+mn-lt"/>
              </a:rPr>
              <a:t>Lidar</a:t>
            </a:r>
            <a:r>
              <a:rPr lang="en-US" sz="2400" dirty="0" smtClean="0">
                <a:solidFill>
                  <a:srgbClr val="FFC000"/>
                </a:solidFill>
                <a:latin typeface="+mn-lt"/>
              </a:rPr>
              <a:t> System Components</a:t>
            </a:r>
            <a:endParaRPr lang="el-GR" sz="2400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1000" y="1023138"/>
            <a:ext cx="8610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/>
              <a:t>Laser Sources</a:t>
            </a:r>
            <a:r>
              <a:rPr lang="en-US" dirty="0"/>
              <a:t>:</a:t>
            </a:r>
          </a:p>
          <a:p>
            <a:pPr algn="just"/>
            <a:endParaRPr lang="en-US" b="1" dirty="0" smtClean="0"/>
          </a:p>
          <a:p>
            <a:pPr algn="just"/>
            <a:endParaRPr lang="en-US" b="1" dirty="0">
              <a:solidFill>
                <a:schemeClr val="bg2">
                  <a:lumMod val="25000"/>
                </a:schemeClr>
              </a:solidFill>
              <a:hlinkClick r:id="rId2"/>
            </a:endParaRPr>
          </a:p>
          <a:p>
            <a:pPr algn="just"/>
            <a:endParaRPr lang="en-US" b="1" dirty="0" smtClean="0">
              <a:solidFill>
                <a:schemeClr val="bg2">
                  <a:lumMod val="25000"/>
                </a:schemeClr>
              </a:solidFill>
              <a:hlinkClick r:id="rId2"/>
            </a:endParaRPr>
          </a:p>
          <a:p>
            <a:pPr algn="just"/>
            <a:endParaRPr lang="en-US" b="1" dirty="0">
              <a:solidFill>
                <a:schemeClr val="bg2">
                  <a:lumMod val="25000"/>
                </a:schemeClr>
              </a:solidFill>
              <a:hlinkClick r:id="rId2"/>
            </a:endParaRPr>
          </a:p>
          <a:p>
            <a:pPr algn="just"/>
            <a:endParaRPr lang="en-US" b="1" dirty="0"/>
          </a:p>
        </p:txBody>
      </p:sp>
      <p:pic>
        <p:nvPicPr>
          <p:cNvPr id="13" name="Picture 12" descr="2000px-Commercial_laser_lines.sv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7932" y="1260446"/>
            <a:ext cx="8915400" cy="437300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81000" y="5638800"/>
            <a:ext cx="6019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hlinkClick r:id="rId4"/>
              </a:rPr>
              <a:t>https://en.wikipedia.org/wiki/List_of_laser_types</a:t>
            </a:r>
            <a:endParaRPr lang="en-US" sz="1400" dirty="0" smtClean="0"/>
          </a:p>
          <a:p>
            <a:endParaRPr lang="en-US" sz="1400" dirty="0"/>
          </a:p>
        </p:txBody>
      </p:sp>
    </p:spTree>
    <p:extLst>
      <p:ext uri="{BB962C8B-B14F-4D97-AF65-F5344CB8AC3E}">
        <p14:creationId xmlns="" xmlns:p14="http://schemas.microsoft.com/office/powerpoint/2010/main" val="127014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1484</TotalTime>
  <Words>2884</Words>
  <Application>Microsoft Office PowerPoint</Application>
  <PresentationFormat>On-screen Show (4:3)</PresentationFormat>
  <Paragraphs>552</Paragraphs>
  <Slides>51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Office Theme</vt:lpstr>
      <vt:lpstr>Lidar Technique: Basic Hardware Components (Lasers and Electronics)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REFERENCES</vt:lpstr>
      <vt:lpstr>Slide 51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>fluo</cp:lastModifiedBy>
  <cp:revision>173</cp:revision>
  <dcterms:created xsi:type="dcterms:W3CDTF">2006-08-16T00:00:00Z</dcterms:created>
  <dcterms:modified xsi:type="dcterms:W3CDTF">2016-05-19T19:53:58Z</dcterms:modified>
</cp:coreProperties>
</file>